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65" r:id="rId4"/>
    <p:sldId id="257" r:id="rId5"/>
    <p:sldId id="261" r:id="rId6"/>
    <p:sldId id="266" r:id="rId7"/>
    <p:sldId id="262" r:id="rId8"/>
    <p:sldId id="258" r:id="rId9"/>
    <p:sldId id="259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421"/>
    <p:restoredTop sz="96327"/>
  </p:normalViewPr>
  <p:slideViewPr>
    <p:cSldViewPr snapToGrid="0" snapToObjects="1">
      <p:cViewPr>
        <p:scale>
          <a:sx n="74" d="100"/>
          <a:sy n="74" d="100"/>
        </p:scale>
        <p:origin x="392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image4.png>
</file>

<file path=ppt/media/image5.svg>
</file>

<file path=ppt/media/image6.png>
</file>

<file path=ppt/media/image7.sv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906DE9-F2B2-FF41-8115-9596A3B5B1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8026DC4-468D-0840-ADA2-0900D505A5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CC1524F-8D64-A146-B49A-8501B8E41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F16C9-7FDA-EC44-B1C0-F58A733469AD}" type="datetimeFigureOut">
              <a:rPr lang="de-DE" smtClean="0"/>
              <a:t>03.11.20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C89A75-774D-C64E-803B-3E3119CD4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C3F204D-C32D-E147-A5D8-C6EA9D9BC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150C7-3759-A84D-BBDB-B0B5D4BB55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8601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81B20A-8B40-C246-A7B2-DE181B36D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A62100E-AD5D-8449-9395-F1CD339DE8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83BC3C-136B-224D-B2DF-6CD50C2B0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F16C9-7FDA-EC44-B1C0-F58A733469AD}" type="datetimeFigureOut">
              <a:rPr lang="de-DE" smtClean="0"/>
              <a:t>03.11.20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C8D6FA4-FF85-B249-AD60-290F90302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D28F7BE-0321-D141-8144-3ADA17C16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150C7-3759-A84D-BBDB-B0B5D4BB55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872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CFF7A51E-8183-5F4B-AB32-F9C1D61AD2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7D3C924-6ED0-1A47-8694-2EC181D66F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4317816-5528-7845-9C5D-A6A51A50D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F16C9-7FDA-EC44-B1C0-F58A733469AD}" type="datetimeFigureOut">
              <a:rPr lang="de-DE" smtClean="0"/>
              <a:t>03.11.20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2E1559A-04F0-6B4B-98A6-97F0F5668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2BF868B-51F9-A145-955B-67B42D526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150C7-3759-A84D-BBDB-B0B5D4BB55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0513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17E6F6-942C-6F42-BFC6-65F39006B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2F17CD-A224-9B48-AE3D-A14ACC8F2A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57F93A4-51C4-A741-8B75-FE100BBB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F16C9-7FDA-EC44-B1C0-F58A733469AD}" type="datetimeFigureOut">
              <a:rPr lang="de-DE" smtClean="0"/>
              <a:t>03.11.20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1530A0-6F24-6D4A-BA66-859424129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5F1E260-5036-2D45-964F-AE7F7EE34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150C7-3759-A84D-BBDB-B0B5D4BB55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8523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7D4E20-CCE1-1942-BC01-17F050EF0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9F1895-4B06-434E-A71E-326D4D4CAC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A20F65-7E23-AD49-BBFE-064F2DF4A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F16C9-7FDA-EC44-B1C0-F58A733469AD}" type="datetimeFigureOut">
              <a:rPr lang="de-DE" smtClean="0"/>
              <a:t>03.11.20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C1AFA23-8FCB-6545-AA41-77019ED67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45D4FFE-787F-A847-97A5-60D0FB44B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150C7-3759-A84D-BBDB-B0B5D4BB55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5233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6AB666-8B0D-3D4E-9C3E-70D8A98B0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4809C4-FEE3-284A-87F3-2ED865EDDF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B47093F-39BD-B54A-8A4B-DCF74B429A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9902C0B-2058-1642-AB74-B81EDAF0D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F16C9-7FDA-EC44-B1C0-F58A733469AD}" type="datetimeFigureOut">
              <a:rPr lang="de-DE" smtClean="0"/>
              <a:t>03.11.20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E41BDB8-7952-784C-AE15-78075E72A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0FF687F-9064-A843-BBD6-924006F27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150C7-3759-A84D-BBDB-B0B5D4BB55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0320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31529-70EC-DA40-9CF9-6561C6432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F774985-7A75-104F-896E-F7309C15D0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DF2AA56-C289-1C4A-A121-556349872B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91B9740-A576-C840-AF60-58C5EF2895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55DE033-DE3E-CF44-8F90-E15762E6E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9DA80C5-6371-5F43-BE77-02F9DF4CA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F16C9-7FDA-EC44-B1C0-F58A733469AD}" type="datetimeFigureOut">
              <a:rPr lang="de-DE" smtClean="0"/>
              <a:t>03.11.20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7CAB283-80EA-5142-9269-1C631F803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ECCB991E-CC52-6340-A9D1-E0D17D740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150C7-3759-A84D-BBDB-B0B5D4BB55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8768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06C9DF-583C-1641-8833-18CEDEA7D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31E3D95-0C7E-7C44-BE5F-972DA0532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F16C9-7FDA-EC44-B1C0-F58A733469AD}" type="datetimeFigureOut">
              <a:rPr lang="de-DE" smtClean="0"/>
              <a:t>03.11.20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46F1093-2A63-0E4E-ABD5-E34B91F1B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24CD3E6-B85E-EB41-8B83-5C8B0D860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150C7-3759-A84D-BBDB-B0B5D4BB55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A91BDFA-5E61-294B-B025-161DE2F68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F16C9-7FDA-EC44-B1C0-F58A733469AD}" type="datetimeFigureOut">
              <a:rPr lang="de-DE" smtClean="0"/>
              <a:t>03.11.20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FD01D66-54F0-B248-93C8-463D6166A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062D62D-3D86-7C4A-AB82-76EC38F07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150C7-3759-A84D-BBDB-B0B5D4BB55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4306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17400C-7F0F-3446-88E4-E58C28017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92A658-017B-974F-B604-E5ECD8BCA0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CB6434C-5E7E-3D4F-8A8D-97D228505F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1B96CB0-232B-D248-8C1A-77AC4787F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F16C9-7FDA-EC44-B1C0-F58A733469AD}" type="datetimeFigureOut">
              <a:rPr lang="de-DE" smtClean="0"/>
              <a:t>03.11.20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B29CF0D-616B-2041-B462-CB6DC78E3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F7EF174-01E1-ED4A-BD26-BA6523466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150C7-3759-A84D-BBDB-B0B5D4BB55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1540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ED1B90-3C58-5A40-B0E1-FFC4901D0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19B55AE-7F17-0E44-8D5B-A092546797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2B9137E-3B45-0140-AA46-E390D790D0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A538F1E-6767-8F42-91B7-59DAB9171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F16C9-7FDA-EC44-B1C0-F58A733469AD}" type="datetimeFigureOut">
              <a:rPr lang="de-DE" smtClean="0"/>
              <a:t>03.11.20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12ED482-9C9D-4847-AE9A-D783EE759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392665A-0063-7D47-A530-ABF40AEBE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150C7-3759-A84D-BBDB-B0B5D4BB55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4017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9D30D71-FD59-6847-8B2B-D79FDA947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6B3E6D7-EFF7-3E4E-ADB3-3530D5045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1D2E82C-AEB5-CC46-BFAF-C0D4EACBD7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BF16C9-7FDA-EC44-B1C0-F58A733469AD}" type="datetimeFigureOut">
              <a:rPr lang="de-DE" smtClean="0"/>
              <a:t>03.11.20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37109A-777A-064F-A927-0F1DB189D1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DB873F1-8B83-8349-A655-66077DBCDF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150C7-3759-A84D-BBDB-B0B5D4BB55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8945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2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t4ms.github.io/06Project1-Maexchen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Würfel">
            <a:extLst>
              <a:ext uri="{FF2B5EF4-FFF2-40B4-BE49-F238E27FC236}">
                <a16:creationId xmlns:a16="http://schemas.microsoft.com/office/drawing/2014/main" id="{F992AC28-3C9A-184C-B26B-F3BC157B42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13770" y="5896098"/>
            <a:ext cx="831273" cy="831273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55F15B9-F887-304A-94D9-927B04ABCDF7}"/>
              </a:ext>
            </a:extLst>
          </p:cNvPr>
          <p:cNvGrpSpPr/>
          <p:nvPr/>
        </p:nvGrpSpPr>
        <p:grpSpPr>
          <a:xfrm>
            <a:off x="2108860" y="2258942"/>
            <a:ext cx="7974279" cy="2340116"/>
            <a:chOff x="3065760" y="2479958"/>
            <a:chExt cx="7974279" cy="2340116"/>
          </a:xfrm>
        </p:grpSpPr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0D542AA0-A302-8442-B216-E8F6D3ABC3FC}"/>
                </a:ext>
              </a:extLst>
            </p:cNvPr>
            <p:cNvSpPr txBox="1"/>
            <p:nvPr/>
          </p:nvSpPr>
          <p:spPr>
            <a:xfrm>
              <a:off x="6144367" y="3499340"/>
              <a:ext cx="4895672" cy="12311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/>
                <a:t>Classic German </a:t>
              </a:r>
              <a:r>
                <a:rPr lang="de-DE" sz="2400" dirty="0" err="1"/>
                <a:t>drinking</a:t>
              </a:r>
              <a:r>
                <a:rPr lang="de-DE" sz="2400" dirty="0"/>
                <a:t> </a:t>
              </a:r>
              <a:r>
                <a:rPr lang="de-DE" sz="2400" dirty="0" err="1"/>
                <a:t>game</a:t>
              </a:r>
              <a:endParaRPr lang="de-DE" sz="1200" dirty="0"/>
            </a:p>
            <a:p>
              <a:endParaRPr lang="de-DE" dirty="0"/>
            </a:p>
            <a:p>
              <a:r>
                <a:rPr lang="de-DE" dirty="0"/>
                <a:t>Thomas Schweers</a:t>
              </a:r>
            </a:p>
            <a:p>
              <a:r>
                <a:rPr lang="de-DE" sz="1400" dirty="0"/>
                <a:t>[German, 29 </a:t>
              </a:r>
              <a:r>
                <a:rPr lang="de-DE" sz="1400" dirty="0" err="1"/>
                <a:t>years</a:t>
              </a:r>
              <a:r>
                <a:rPr lang="de-DE" sz="1400" dirty="0"/>
                <a:t> </a:t>
              </a:r>
              <a:r>
                <a:rPr lang="de-DE" sz="1400" dirty="0" err="1"/>
                <a:t>old</a:t>
              </a:r>
              <a:r>
                <a:rPr lang="de-DE" sz="1400" dirty="0"/>
                <a:t> </a:t>
              </a:r>
              <a:r>
                <a:rPr lang="de-DE" sz="1400" dirty="0" err="1"/>
                <a:t>and</a:t>
              </a:r>
              <a:r>
                <a:rPr lang="de-DE" sz="1400" dirty="0"/>
                <a:t> ]</a:t>
              </a:r>
            </a:p>
          </p:txBody>
        </p:sp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B3CEB64F-34C1-6E48-8E9B-4D4C39D3F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65760" y="2528559"/>
              <a:ext cx="2208276" cy="2291515"/>
            </a:xfrm>
            <a:prstGeom prst="rect">
              <a:avLst/>
            </a:prstGeom>
          </p:spPr>
        </p:pic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1B79CDB5-2994-7E45-872E-0C1A15C8753E}"/>
                </a:ext>
              </a:extLst>
            </p:cNvPr>
            <p:cNvSpPr/>
            <p:nvPr/>
          </p:nvSpPr>
          <p:spPr>
            <a:xfrm>
              <a:off x="6144365" y="2479958"/>
              <a:ext cx="4895673" cy="9490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3240"/>
                </a:lnSpc>
              </a:pPr>
              <a:r>
                <a:rPr lang="de-DE" sz="4000" dirty="0">
                  <a:latin typeface="Vidaloka " panose="02000504000000020004" pitchFamily="2" charset="0"/>
                </a:rPr>
                <a:t>Mr. </a:t>
              </a:r>
              <a:br>
                <a:rPr lang="de-DE" sz="4000" dirty="0">
                  <a:latin typeface="Vidaloka " panose="02000504000000020004" pitchFamily="2" charset="0"/>
                </a:rPr>
              </a:br>
              <a:r>
                <a:rPr lang="de-DE" sz="4000" dirty="0" err="1">
                  <a:latin typeface="Vidaloka " panose="02000504000000020004" pitchFamily="2" charset="0"/>
                </a:rPr>
                <a:t>Mäxchen</a:t>
              </a:r>
              <a:endParaRPr lang="de-DE" sz="4000" dirty="0">
                <a:latin typeface="Vidaloka " panose="02000504000000020004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28657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feld 71">
            <a:extLst>
              <a:ext uri="{FF2B5EF4-FFF2-40B4-BE49-F238E27FC236}">
                <a16:creationId xmlns:a16="http://schemas.microsoft.com/office/drawing/2014/main" id="{C12E4A03-FCC2-8341-A4FA-22F43B0741A3}"/>
              </a:ext>
            </a:extLst>
          </p:cNvPr>
          <p:cNvSpPr txBox="1"/>
          <p:nvPr/>
        </p:nvSpPr>
        <p:spPr>
          <a:xfrm>
            <a:off x="660185" y="2493791"/>
            <a:ext cx="2146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Vidaloka " panose="02000504000000020004" pitchFamily="2" charset="0"/>
              </a:rPr>
              <a:t>Game description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3CF65E4-0411-6F4D-98DE-612E03648C35}"/>
              </a:ext>
            </a:extLst>
          </p:cNvPr>
          <p:cNvSpPr txBox="1"/>
          <p:nvPr/>
        </p:nvSpPr>
        <p:spPr>
          <a:xfrm>
            <a:off x="3111959" y="2409922"/>
            <a:ext cx="7718541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Coding a traditional German drinking game  known as</a:t>
            </a:r>
            <a:r>
              <a:rPr lang="de-DE" sz="2000" dirty="0"/>
              <a:t> „</a:t>
            </a:r>
            <a:r>
              <a:rPr lang="de-DE" sz="2000" dirty="0" err="1"/>
              <a:t>Maiern</a:t>
            </a:r>
            <a:r>
              <a:rPr lang="de-DE" sz="2000" dirty="0"/>
              <a:t>“ / „</a:t>
            </a:r>
            <a:r>
              <a:rPr lang="de-DE" sz="2000" dirty="0" err="1"/>
              <a:t>Mäxchen</a:t>
            </a:r>
            <a:r>
              <a:rPr lang="de-DE" sz="2000" dirty="0"/>
              <a:t>“ / LYING / 21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A02077E-1E0F-CF42-BA91-A5C1AE38B87B}"/>
              </a:ext>
            </a:extLst>
          </p:cNvPr>
          <p:cNvSpPr txBox="1"/>
          <p:nvPr/>
        </p:nvSpPr>
        <p:spPr>
          <a:xfrm>
            <a:off x="276714" y="418662"/>
            <a:ext cx="5944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Vidaloka " panose="02000504000000020004" pitchFamily="2" charset="0"/>
              </a:rPr>
              <a:t>Project “Mr. </a:t>
            </a:r>
            <a:r>
              <a:rPr lang="en-GB" sz="3600" dirty="0" err="1">
                <a:latin typeface="Vidaloka " panose="02000504000000020004" pitchFamily="2" charset="0"/>
              </a:rPr>
              <a:t>Mäxchen</a:t>
            </a:r>
            <a:r>
              <a:rPr lang="en-GB" sz="3600" dirty="0">
                <a:latin typeface="Vidaloka " panose="02000504000000020004" pitchFamily="2" charset="0"/>
              </a:rPr>
              <a:t>”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82F0C81B-DF81-B642-8DA7-20B4CDE2EF05}"/>
              </a:ext>
            </a:extLst>
          </p:cNvPr>
          <p:cNvSpPr txBox="1"/>
          <p:nvPr/>
        </p:nvSpPr>
        <p:spPr>
          <a:xfrm>
            <a:off x="276714" y="3964100"/>
            <a:ext cx="25544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Vidaloka " panose="02000504000000020004" pitchFamily="2" charset="0"/>
              </a:rPr>
              <a:t>REASON FOR </a:t>
            </a:r>
          </a:p>
          <a:p>
            <a:pPr algn="ctr"/>
            <a:r>
              <a:rPr lang="en-GB" dirty="0">
                <a:latin typeface="Vidaloka " panose="02000504000000020004" pitchFamily="2" charset="0"/>
              </a:rPr>
              <a:t>THE GAME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59983E80-447E-9A42-A0F7-BCB4D93530B0}"/>
              </a:ext>
            </a:extLst>
          </p:cNvPr>
          <p:cNvSpPr txBox="1"/>
          <p:nvPr/>
        </p:nvSpPr>
        <p:spPr>
          <a:xfrm>
            <a:off x="3003876" y="3803286"/>
            <a:ext cx="7565054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 err="1"/>
              <a:t>No</a:t>
            </a:r>
            <a:r>
              <a:rPr lang="de-DE" sz="2000" dirty="0"/>
              <a:t> </a:t>
            </a:r>
            <a:r>
              <a:rPr lang="de-DE" sz="2000" dirty="0" err="1"/>
              <a:t>dices</a:t>
            </a:r>
            <a:r>
              <a:rPr lang="de-DE" sz="2000" dirty="0"/>
              <a:t>, </a:t>
            </a:r>
            <a:r>
              <a:rPr lang="de-DE" sz="2000" dirty="0" err="1"/>
              <a:t>no</a:t>
            </a:r>
            <a:r>
              <a:rPr lang="de-DE" sz="2000" dirty="0"/>
              <a:t> </a:t>
            </a:r>
            <a:r>
              <a:rPr lang="de-DE" sz="2000" dirty="0" err="1"/>
              <a:t>dice</a:t>
            </a:r>
            <a:r>
              <a:rPr lang="de-DE" sz="2000" dirty="0"/>
              <a:t> </a:t>
            </a:r>
            <a:r>
              <a:rPr lang="de-DE" sz="2000" dirty="0" err="1"/>
              <a:t>cup</a:t>
            </a:r>
            <a:r>
              <a:rPr lang="de-DE" sz="2000" dirty="0"/>
              <a:t> </a:t>
            </a:r>
            <a:r>
              <a:rPr lang="de-DE" sz="2000" dirty="0" err="1"/>
              <a:t>and</a:t>
            </a:r>
            <a:r>
              <a:rPr lang="de-DE" sz="2000" dirty="0"/>
              <a:t> </a:t>
            </a:r>
            <a:r>
              <a:rPr lang="de-DE" sz="2000" dirty="0" err="1"/>
              <a:t>no</a:t>
            </a:r>
            <a:r>
              <a:rPr lang="de-DE" sz="2000" dirty="0"/>
              <a:t> </a:t>
            </a:r>
            <a:r>
              <a:rPr lang="de-DE" sz="2000" dirty="0" err="1"/>
              <a:t>beer</a:t>
            </a:r>
            <a:r>
              <a:rPr lang="de-DE" sz="2000" dirty="0"/>
              <a:t> </a:t>
            </a:r>
            <a:r>
              <a:rPr lang="de-DE" sz="2000" dirty="0" err="1"/>
              <a:t>coaster</a:t>
            </a:r>
            <a:r>
              <a:rPr lang="de-DE" sz="2000" dirty="0"/>
              <a:t>? </a:t>
            </a:r>
          </a:p>
          <a:p>
            <a:pPr lvl="1">
              <a:lnSpc>
                <a:spcPct val="150000"/>
              </a:lnSpc>
            </a:pPr>
            <a:r>
              <a:rPr lang="de-DE" sz="2000" dirty="0"/>
              <a:t>-&gt; Go </a:t>
            </a:r>
            <a:r>
              <a:rPr lang="de-DE" sz="2000" dirty="0" err="1"/>
              <a:t>for</a:t>
            </a:r>
            <a:r>
              <a:rPr lang="de-DE" sz="2000" dirty="0"/>
              <a:t> Mr. </a:t>
            </a:r>
            <a:r>
              <a:rPr lang="de-DE" sz="2000" dirty="0" err="1"/>
              <a:t>Mäxchen</a:t>
            </a:r>
            <a:r>
              <a:rPr lang="de-DE" sz="2000" dirty="0"/>
              <a:t> </a:t>
            </a:r>
            <a:r>
              <a:rPr lang="de-DE" sz="2000" dirty="0" err="1"/>
              <a:t>and</a:t>
            </a:r>
            <a:r>
              <a:rPr lang="de-DE" sz="2000" dirty="0"/>
              <a:t> </a:t>
            </a:r>
            <a:r>
              <a:rPr lang="de-DE" sz="2000" dirty="0" err="1"/>
              <a:t>have</a:t>
            </a:r>
            <a:r>
              <a:rPr lang="de-DE" sz="2000" dirty="0"/>
              <a:t> </a:t>
            </a:r>
            <a:r>
              <a:rPr lang="de-DE" sz="2000" dirty="0" err="1"/>
              <a:t>fun</a:t>
            </a:r>
            <a:r>
              <a:rPr lang="de-DE" sz="2000" dirty="0"/>
              <a:t> </a:t>
            </a:r>
            <a:r>
              <a:rPr lang="de-DE" sz="2000" dirty="0" err="1"/>
              <a:t>with</a:t>
            </a:r>
            <a:r>
              <a:rPr lang="de-DE" sz="2000" dirty="0"/>
              <a:t> </a:t>
            </a:r>
            <a:r>
              <a:rPr lang="de-DE" sz="2000" dirty="0" err="1"/>
              <a:t>your</a:t>
            </a:r>
            <a:r>
              <a:rPr lang="de-DE" sz="2000" dirty="0"/>
              <a:t> </a:t>
            </a:r>
            <a:r>
              <a:rPr lang="de-DE" sz="2000" dirty="0" err="1"/>
              <a:t>friends</a:t>
            </a:r>
            <a:endParaRPr lang="de-DE" sz="2000" dirty="0"/>
          </a:p>
        </p:txBody>
      </p:sp>
      <p:pic>
        <p:nvPicPr>
          <p:cNvPr id="20" name="Grafik 19" descr="Würfel">
            <a:extLst>
              <a:ext uri="{FF2B5EF4-FFF2-40B4-BE49-F238E27FC236}">
                <a16:creationId xmlns:a16="http://schemas.microsoft.com/office/drawing/2014/main" id="{D1F2522B-088E-3A4F-90C4-16DA9F5C23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56656" y="6068402"/>
            <a:ext cx="624548" cy="624548"/>
          </a:xfrm>
          <a:prstGeom prst="rect">
            <a:avLst/>
          </a:prstGeom>
        </p:spPr>
      </p:pic>
      <p:sp>
        <p:nvSpPr>
          <p:cNvPr id="21" name="Rechteck 20">
            <a:extLst>
              <a:ext uri="{FF2B5EF4-FFF2-40B4-BE49-F238E27FC236}">
                <a16:creationId xmlns:a16="http://schemas.microsoft.com/office/drawing/2014/main" id="{6EA72FCA-C321-574F-AF60-3DBC20311425}"/>
              </a:ext>
            </a:extLst>
          </p:cNvPr>
          <p:cNvSpPr/>
          <p:nvPr/>
        </p:nvSpPr>
        <p:spPr>
          <a:xfrm>
            <a:off x="10916136" y="6052381"/>
            <a:ext cx="1206062" cy="65659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40"/>
              </a:lnSpc>
            </a:pPr>
            <a:r>
              <a:rPr lang="de-DE" sz="2000" dirty="0">
                <a:latin typeface="Vidaloka " panose="02000504000000020004" pitchFamily="2" charset="0"/>
              </a:rPr>
              <a:t>Mr. </a:t>
            </a:r>
            <a:br>
              <a:rPr lang="de-DE" sz="2000" dirty="0">
                <a:latin typeface="Vidaloka " panose="02000504000000020004" pitchFamily="2" charset="0"/>
              </a:rPr>
            </a:br>
            <a:r>
              <a:rPr lang="de-DE" sz="2000" dirty="0" err="1">
                <a:latin typeface="Vidaloka " panose="02000504000000020004" pitchFamily="2" charset="0"/>
              </a:rPr>
              <a:t>Mäxchen</a:t>
            </a:r>
            <a:endParaRPr lang="de-DE" sz="2000" dirty="0">
              <a:latin typeface="Vidaloka " panose="02000504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2974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feld 71">
            <a:extLst>
              <a:ext uri="{FF2B5EF4-FFF2-40B4-BE49-F238E27FC236}">
                <a16:creationId xmlns:a16="http://schemas.microsoft.com/office/drawing/2014/main" id="{C12E4A03-FCC2-8341-A4FA-22F43B0741A3}"/>
              </a:ext>
            </a:extLst>
          </p:cNvPr>
          <p:cNvSpPr txBox="1"/>
          <p:nvPr/>
        </p:nvSpPr>
        <p:spPr>
          <a:xfrm>
            <a:off x="660185" y="2493791"/>
            <a:ext cx="2146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Vidaloka " panose="02000504000000020004" pitchFamily="2" charset="0"/>
              </a:rPr>
              <a:t>Game description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3CF65E4-0411-6F4D-98DE-612E03648C35}"/>
              </a:ext>
            </a:extLst>
          </p:cNvPr>
          <p:cNvSpPr txBox="1"/>
          <p:nvPr/>
        </p:nvSpPr>
        <p:spPr>
          <a:xfrm>
            <a:off x="3111959" y="2409922"/>
            <a:ext cx="7718541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Coding a traditional German drinking game  known as</a:t>
            </a:r>
            <a:r>
              <a:rPr lang="de-DE" sz="2000" dirty="0"/>
              <a:t> „</a:t>
            </a:r>
            <a:r>
              <a:rPr lang="de-DE" sz="2000" dirty="0" err="1"/>
              <a:t>Maiern</a:t>
            </a:r>
            <a:r>
              <a:rPr lang="de-DE" sz="2000" dirty="0"/>
              <a:t>“ / „</a:t>
            </a:r>
            <a:r>
              <a:rPr lang="de-DE" sz="2000" dirty="0" err="1"/>
              <a:t>Mäxchen</a:t>
            </a:r>
            <a:r>
              <a:rPr lang="de-DE" sz="2000" dirty="0"/>
              <a:t>“ / LYING / 21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A02077E-1E0F-CF42-BA91-A5C1AE38B87B}"/>
              </a:ext>
            </a:extLst>
          </p:cNvPr>
          <p:cNvSpPr txBox="1"/>
          <p:nvPr/>
        </p:nvSpPr>
        <p:spPr>
          <a:xfrm>
            <a:off x="276714" y="418662"/>
            <a:ext cx="5944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Vidaloka " panose="02000504000000020004" pitchFamily="2" charset="0"/>
              </a:rPr>
              <a:t>What is “Mr. </a:t>
            </a:r>
            <a:r>
              <a:rPr lang="en-GB" sz="3600" dirty="0" err="1">
                <a:latin typeface="Vidaloka " panose="02000504000000020004" pitchFamily="2" charset="0"/>
              </a:rPr>
              <a:t>Mäxchen</a:t>
            </a:r>
            <a:r>
              <a:rPr lang="en-GB" sz="3600" dirty="0">
                <a:latin typeface="Vidaloka " panose="02000504000000020004" pitchFamily="2" charset="0"/>
              </a:rPr>
              <a:t>”?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82F0C81B-DF81-B642-8DA7-20B4CDE2EF05}"/>
              </a:ext>
            </a:extLst>
          </p:cNvPr>
          <p:cNvSpPr txBox="1"/>
          <p:nvPr/>
        </p:nvSpPr>
        <p:spPr>
          <a:xfrm>
            <a:off x="276714" y="3964100"/>
            <a:ext cx="25544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Vidaloka " panose="02000504000000020004" pitchFamily="2" charset="0"/>
              </a:rPr>
              <a:t>REASON FOR </a:t>
            </a:r>
          </a:p>
          <a:p>
            <a:pPr algn="ctr"/>
            <a:r>
              <a:rPr lang="en-GB" dirty="0">
                <a:latin typeface="Vidaloka " panose="02000504000000020004" pitchFamily="2" charset="0"/>
              </a:rPr>
              <a:t>THE GAME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59983E80-447E-9A42-A0F7-BCB4D93530B0}"/>
              </a:ext>
            </a:extLst>
          </p:cNvPr>
          <p:cNvSpPr txBox="1"/>
          <p:nvPr/>
        </p:nvSpPr>
        <p:spPr>
          <a:xfrm>
            <a:off x="3003876" y="3803286"/>
            <a:ext cx="7565054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 err="1"/>
              <a:t>No</a:t>
            </a:r>
            <a:r>
              <a:rPr lang="de-DE" sz="2000" dirty="0"/>
              <a:t> </a:t>
            </a:r>
            <a:r>
              <a:rPr lang="de-DE" sz="2000" dirty="0" err="1"/>
              <a:t>dices</a:t>
            </a:r>
            <a:r>
              <a:rPr lang="de-DE" sz="2000" dirty="0"/>
              <a:t>, </a:t>
            </a:r>
            <a:r>
              <a:rPr lang="de-DE" sz="2000" dirty="0" err="1"/>
              <a:t>no</a:t>
            </a:r>
            <a:r>
              <a:rPr lang="de-DE" sz="2000" dirty="0"/>
              <a:t> </a:t>
            </a:r>
            <a:r>
              <a:rPr lang="de-DE" sz="2000" dirty="0" err="1"/>
              <a:t>dice</a:t>
            </a:r>
            <a:r>
              <a:rPr lang="de-DE" sz="2000" dirty="0"/>
              <a:t> </a:t>
            </a:r>
            <a:r>
              <a:rPr lang="de-DE" sz="2000" dirty="0" err="1"/>
              <a:t>cup</a:t>
            </a:r>
            <a:r>
              <a:rPr lang="de-DE" sz="2000" dirty="0"/>
              <a:t> </a:t>
            </a:r>
            <a:r>
              <a:rPr lang="de-DE" sz="2000" dirty="0" err="1"/>
              <a:t>and</a:t>
            </a:r>
            <a:r>
              <a:rPr lang="de-DE" sz="2000" dirty="0"/>
              <a:t> </a:t>
            </a:r>
            <a:r>
              <a:rPr lang="de-DE" sz="2000" dirty="0" err="1"/>
              <a:t>no</a:t>
            </a:r>
            <a:r>
              <a:rPr lang="de-DE" sz="2000" dirty="0"/>
              <a:t> </a:t>
            </a:r>
            <a:r>
              <a:rPr lang="de-DE" sz="2000" dirty="0" err="1"/>
              <a:t>beer</a:t>
            </a:r>
            <a:r>
              <a:rPr lang="de-DE" sz="2000" dirty="0"/>
              <a:t> </a:t>
            </a:r>
            <a:r>
              <a:rPr lang="de-DE" sz="2000" dirty="0" err="1"/>
              <a:t>coaster</a:t>
            </a:r>
            <a:r>
              <a:rPr lang="de-DE" sz="2000" dirty="0"/>
              <a:t>? </a:t>
            </a:r>
          </a:p>
          <a:p>
            <a:pPr lvl="1">
              <a:lnSpc>
                <a:spcPct val="150000"/>
              </a:lnSpc>
            </a:pPr>
            <a:r>
              <a:rPr lang="de-DE" sz="2000" dirty="0"/>
              <a:t>-&gt; Go </a:t>
            </a:r>
            <a:r>
              <a:rPr lang="de-DE" sz="2000" dirty="0" err="1"/>
              <a:t>for</a:t>
            </a:r>
            <a:r>
              <a:rPr lang="de-DE" sz="2000" dirty="0"/>
              <a:t> Mr. </a:t>
            </a:r>
            <a:r>
              <a:rPr lang="de-DE" sz="2000" dirty="0" err="1"/>
              <a:t>Mäxchen</a:t>
            </a:r>
            <a:r>
              <a:rPr lang="de-DE" sz="2000" dirty="0"/>
              <a:t> </a:t>
            </a:r>
            <a:r>
              <a:rPr lang="de-DE" sz="2000" dirty="0" err="1"/>
              <a:t>and</a:t>
            </a:r>
            <a:r>
              <a:rPr lang="de-DE" sz="2000" dirty="0"/>
              <a:t> </a:t>
            </a:r>
            <a:r>
              <a:rPr lang="de-DE" sz="2000" dirty="0" err="1"/>
              <a:t>have</a:t>
            </a:r>
            <a:r>
              <a:rPr lang="de-DE" sz="2000" dirty="0"/>
              <a:t> </a:t>
            </a:r>
            <a:r>
              <a:rPr lang="de-DE" sz="2000" dirty="0" err="1"/>
              <a:t>fun</a:t>
            </a:r>
            <a:r>
              <a:rPr lang="de-DE" sz="2000" dirty="0"/>
              <a:t> </a:t>
            </a:r>
            <a:r>
              <a:rPr lang="de-DE" sz="2000" dirty="0" err="1"/>
              <a:t>with</a:t>
            </a:r>
            <a:r>
              <a:rPr lang="de-DE" sz="2000" dirty="0"/>
              <a:t> </a:t>
            </a:r>
            <a:r>
              <a:rPr lang="de-DE" sz="2000" dirty="0" err="1"/>
              <a:t>your</a:t>
            </a:r>
            <a:r>
              <a:rPr lang="de-DE" sz="2000" dirty="0"/>
              <a:t> </a:t>
            </a:r>
            <a:r>
              <a:rPr lang="de-DE" sz="2000" dirty="0" err="1"/>
              <a:t>friends</a:t>
            </a:r>
            <a:endParaRPr lang="de-DE" sz="2000" dirty="0"/>
          </a:p>
        </p:txBody>
      </p:sp>
      <p:pic>
        <p:nvPicPr>
          <p:cNvPr id="20" name="Grafik 19" descr="Würfel">
            <a:extLst>
              <a:ext uri="{FF2B5EF4-FFF2-40B4-BE49-F238E27FC236}">
                <a16:creationId xmlns:a16="http://schemas.microsoft.com/office/drawing/2014/main" id="{D1F2522B-088E-3A4F-90C4-16DA9F5C23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56656" y="6068402"/>
            <a:ext cx="624548" cy="624548"/>
          </a:xfrm>
          <a:prstGeom prst="rect">
            <a:avLst/>
          </a:prstGeom>
        </p:spPr>
      </p:pic>
      <p:sp>
        <p:nvSpPr>
          <p:cNvPr id="21" name="Rechteck 20">
            <a:extLst>
              <a:ext uri="{FF2B5EF4-FFF2-40B4-BE49-F238E27FC236}">
                <a16:creationId xmlns:a16="http://schemas.microsoft.com/office/drawing/2014/main" id="{6EA72FCA-C321-574F-AF60-3DBC20311425}"/>
              </a:ext>
            </a:extLst>
          </p:cNvPr>
          <p:cNvSpPr/>
          <p:nvPr/>
        </p:nvSpPr>
        <p:spPr>
          <a:xfrm>
            <a:off x="10916136" y="6052381"/>
            <a:ext cx="1206062" cy="65659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40"/>
              </a:lnSpc>
            </a:pPr>
            <a:r>
              <a:rPr lang="de-DE" sz="2000" dirty="0">
                <a:latin typeface="Vidaloka " panose="02000504000000020004" pitchFamily="2" charset="0"/>
              </a:rPr>
              <a:t>Mr. </a:t>
            </a:r>
            <a:br>
              <a:rPr lang="de-DE" sz="2000" dirty="0">
                <a:latin typeface="Vidaloka " panose="02000504000000020004" pitchFamily="2" charset="0"/>
              </a:rPr>
            </a:br>
            <a:r>
              <a:rPr lang="de-DE" sz="2000" dirty="0" err="1">
                <a:latin typeface="Vidaloka " panose="02000504000000020004" pitchFamily="2" charset="0"/>
              </a:rPr>
              <a:t>Mäxchen</a:t>
            </a:r>
            <a:endParaRPr lang="de-DE" sz="2000" dirty="0">
              <a:latin typeface="Vidaloka " panose="02000504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5719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feld 11">
            <a:extLst>
              <a:ext uri="{FF2B5EF4-FFF2-40B4-BE49-F238E27FC236}">
                <a16:creationId xmlns:a16="http://schemas.microsoft.com/office/drawing/2014/main" id="{D2CA2E3A-760F-DB4D-B473-51F5E0B7ACBE}"/>
              </a:ext>
            </a:extLst>
          </p:cNvPr>
          <p:cNvSpPr txBox="1"/>
          <p:nvPr/>
        </p:nvSpPr>
        <p:spPr>
          <a:xfrm>
            <a:off x="3041987" y="1657978"/>
            <a:ext cx="7893379" cy="23529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Minimum of 3 Player around a table – no maximum of people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Play with </a:t>
            </a:r>
            <a:r>
              <a:rPr lang="en-GB" sz="2000" u="sng" dirty="0"/>
              <a:t>one</a:t>
            </a:r>
            <a:r>
              <a:rPr lang="en-GB" sz="2000" dirty="0"/>
              <a:t> device, the device will be handed over to the next person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Play clockwise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In each step you have to choice between saying the truth or lying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But your number must be </a:t>
            </a:r>
            <a:r>
              <a:rPr lang="en-GB" sz="2000" u="sng" dirty="0"/>
              <a:t>higher </a:t>
            </a:r>
            <a:r>
              <a:rPr lang="en-GB" sz="2000" dirty="0"/>
              <a:t>than the previous number</a:t>
            </a:r>
          </a:p>
        </p:txBody>
      </p:sp>
      <p:sp>
        <p:nvSpPr>
          <p:cNvPr id="69" name="Textfeld 68">
            <a:extLst>
              <a:ext uri="{FF2B5EF4-FFF2-40B4-BE49-F238E27FC236}">
                <a16:creationId xmlns:a16="http://schemas.microsoft.com/office/drawing/2014/main" id="{057B7CF0-BB2C-5942-B9A3-3E6E4E5B6C43}"/>
              </a:ext>
            </a:extLst>
          </p:cNvPr>
          <p:cNvSpPr txBox="1"/>
          <p:nvPr/>
        </p:nvSpPr>
        <p:spPr>
          <a:xfrm>
            <a:off x="411248" y="4395574"/>
            <a:ext cx="2400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Vidaloka " panose="02000504000000020004" pitchFamily="2" charset="0"/>
              </a:rPr>
              <a:t>ORDER OF NUMBERS</a:t>
            </a:r>
          </a:p>
        </p:txBody>
      </p:sp>
      <p:sp>
        <p:nvSpPr>
          <p:cNvPr id="71" name="Textfeld 70">
            <a:extLst>
              <a:ext uri="{FF2B5EF4-FFF2-40B4-BE49-F238E27FC236}">
                <a16:creationId xmlns:a16="http://schemas.microsoft.com/office/drawing/2014/main" id="{0C72797E-EE3B-0046-B763-7001888D3EEA}"/>
              </a:ext>
            </a:extLst>
          </p:cNvPr>
          <p:cNvSpPr txBox="1"/>
          <p:nvPr/>
        </p:nvSpPr>
        <p:spPr>
          <a:xfrm>
            <a:off x="3074526" y="4380185"/>
            <a:ext cx="95474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spc="-110" dirty="0"/>
              <a:t>31 &lt; 32 &lt; 41 &lt; 42 &lt; 43 &lt; 51 &lt; 52 &lt; 53 &lt; 54 &lt; 61 &lt; 62 &lt; 63 &lt; 64 &lt; 65 &lt; 11 &lt; 22 &lt; 33 &lt; 44 &lt; 55 &lt; 66 &lt; 21</a:t>
            </a:r>
          </a:p>
        </p:txBody>
      </p:sp>
      <p:sp>
        <p:nvSpPr>
          <p:cNvPr id="72" name="Textfeld 71">
            <a:extLst>
              <a:ext uri="{FF2B5EF4-FFF2-40B4-BE49-F238E27FC236}">
                <a16:creationId xmlns:a16="http://schemas.microsoft.com/office/drawing/2014/main" id="{C12E4A03-FCC2-8341-A4FA-22F43B0741A3}"/>
              </a:ext>
            </a:extLst>
          </p:cNvPr>
          <p:cNvSpPr txBox="1"/>
          <p:nvPr/>
        </p:nvSpPr>
        <p:spPr>
          <a:xfrm>
            <a:off x="415256" y="5023317"/>
            <a:ext cx="2392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Vidaloka " panose="02000504000000020004" pitchFamily="2" charset="0"/>
              </a:rPr>
              <a:t>SPEZIAL „MÄXCHEN“</a:t>
            </a:r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C0BBB756-C9CA-D041-B534-CF80BDC0DF54}"/>
              </a:ext>
            </a:extLst>
          </p:cNvPr>
          <p:cNvSpPr txBox="1"/>
          <p:nvPr/>
        </p:nvSpPr>
        <p:spPr>
          <a:xfrm>
            <a:off x="3074526" y="5023317"/>
            <a:ext cx="82127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21 -&gt; Game is over everybody has to take a drink, </a:t>
            </a:r>
            <a:r>
              <a:rPr lang="en-GB" sz="2000" dirty="0" err="1"/>
              <a:t>espect</a:t>
            </a:r>
            <a:r>
              <a:rPr lang="en-GB" sz="2000" dirty="0"/>
              <a:t> of the one how get the “</a:t>
            </a:r>
            <a:r>
              <a:rPr lang="en-GB" sz="2000" dirty="0" err="1"/>
              <a:t>Mäxchen</a:t>
            </a:r>
            <a:r>
              <a:rPr lang="en-GB" sz="2000" dirty="0"/>
              <a:t>“</a:t>
            </a:r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DE8917E0-FF41-304B-BB43-8E5325976D48}"/>
              </a:ext>
            </a:extLst>
          </p:cNvPr>
          <p:cNvGrpSpPr/>
          <p:nvPr/>
        </p:nvGrpSpPr>
        <p:grpSpPr>
          <a:xfrm>
            <a:off x="683654" y="2064820"/>
            <a:ext cx="1736181" cy="1528886"/>
            <a:chOff x="590283" y="1780837"/>
            <a:chExt cx="2100779" cy="1849952"/>
          </a:xfrm>
        </p:grpSpPr>
        <p:pic>
          <p:nvPicPr>
            <p:cNvPr id="5" name="Grafik 4" descr="Benutzer">
              <a:extLst>
                <a:ext uri="{FF2B5EF4-FFF2-40B4-BE49-F238E27FC236}">
                  <a16:creationId xmlns:a16="http://schemas.microsoft.com/office/drawing/2014/main" id="{F207E6E9-5793-FC41-85EB-0433DAAE35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90283" y="2943787"/>
              <a:ext cx="687002" cy="687002"/>
            </a:xfrm>
            <a:prstGeom prst="rect">
              <a:avLst/>
            </a:prstGeom>
          </p:spPr>
        </p:pic>
        <p:pic>
          <p:nvPicPr>
            <p:cNvPr id="74" name="Grafik 73" descr="Benutzer">
              <a:extLst>
                <a:ext uri="{FF2B5EF4-FFF2-40B4-BE49-F238E27FC236}">
                  <a16:creationId xmlns:a16="http://schemas.microsoft.com/office/drawing/2014/main" id="{B162AA89-E718-6841-A797-A7EC4B74F4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890848" y="2906927"/>
              <a:ext cx="687002" cy="687002"/>
            </a:xfrm>
            <a:prstGeom prst="rect">
              <a:avLst/>
            </a:prstGeom>
          </p:spPr>
        </p:pic>
        <p:pic>
          <p:nvPicPr>
            <p:cNvPr id="75" name="Grafik 74" descr="Benutzer">
              <a:extLst>
                <a:ext uri="{FF2B5EF4-FFF2-40B4-BE49-F238E27FC236}">
                  <a16:creationId xmlns:a16="http://schemas.microsoft.com/office/drawing/2014/main" id="{B576E684-1B7C-4C43-BC2F-AE81EC97B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300884" y="1780837"/>
              <a:ext cx="687002" cy="687002"/>
            </a:xfrm>
            <a:prstGeom prst="rect">
              <a:avLst/>
            </a:prstGeom>
          </p:spPr>
        </p:pic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A2576F42-64B3-1C41-A9B2-92712D200B66}"/>
                </a:ext>
              </a:extLst>
            </p:cNvPr>
            <p:cNvSpPr/>
            <p:nvPr/>
          </p:nvSpPr>
          <p:spPr>
            <a:xfrm>
              <a:off x="1300884" y="2579595"/>
              <a:ext cx="687002" cy="687002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Bogen 16">
              <a:extLst>
                <a:ext uri="{FF2B5EF4-FFF2-40B4-BE49-F238E27FC236}">
                  <a16:creationId xmlns:a16="http://schemas.microsoft.com/office/drawing/2014/main" id="{5FADA5D8-FAD1-734E-A2AE-73E208369BF7}"/>
                </a:ext>
              </a:extLst>
            </p:cNvPr>
            <p:cNvSpPr/>
            <p:nvPr/>
          </p:nvSpPr>
          <p:spPr>
            <a:xfrm>
              <a:off x="1791791" y="2282851"/>
              <a:ext cx="712331" cy="712331"/>
            </a:xfrm>
            <a:prstGeom prst="arc">
              <a:avLst>
                <a:gd name="adj1" fmla="val 16200000"/>
                <a:gd name="adj2" fmla="val 2500353"/>
              </a:avLst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378E58CE-59EA-CC48-B9D9-6B92D13ECB7C}"/>
                </a:ext>
              </a:extLst>
            </p:cNvPr>
            <p:cNvSpPr/>
            <p:nvPr/>
          </p:nvSpPr>
          <p:spPr>
            <a:xfrm>
              <a:off x="2347089" y="2299683"/>
              <a:ext cx="268932" cy="3393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4" name="Grafik 13" descr="Smartphone">
              <a:extLst>
                <a:ext uri="{FF2B5EF4-FFF2-40B4-BE49-F238E27FC236}">
                  <a16:creationId xmlns:a16="http://schemas.microsoft.com/office/drawing/2014/main" id="{D104FA1A-3D03-CA44-A194-C99A1ED3E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03267" y="2213261"/>
              <a:ext cx="387795" cy="387795"/>
            </a:xfrm>
            <a:prstGeom prst="rect">
              <a:avLst/>
            </a:prstGeom>
          </p:spPr>
        </p:pic>
      </p:grpSp>
      <p:pic>
        <p:nvPicPr>
          <p:cNvPr id="23" name="Grafik 22" descr="Würfel">
            <a:extLst>
              <a:ext uri="{FF2B5EF4-FFF2-40B4-BE49-F238E27FC236}">
                <a16:creationId xmlns:a16="http://schemas.microsoft.com/office/drawing/2014/main" id="{DF9D081D-4C95-654D-8AF2-CE2DC3BC3B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256656" y="6068402"/>
            <a:ext cx="624548" cy="624548"/>
          </a:xfrm>
          <a:prstGeom prst="rect">
            <a:avLst/>
          </a:prstGeom>
        </p:spPr>
      </p:pic>
      <p:sp>
        <p:nvSpPr>
          <p:cNvPr id="24" name="Rechteck 23">
            <a:extLst>
              <a:ext uri="{FF2B5EF4-FFF2-40B4-BE49-F238E27FC236}">
                <a16:creationId xmlns:a16="http://schemas.microsoft.com/office/drawing/2014/main" id="{36310FCB-E6C9-D64C-9777-2F6471EA3583}"/>
              </a:ext>
            </a:extLst>
          </p:cNvPr>
          <p:cNvSpPr/>
          <p:nvPr/>
        </p:nvSpPr>
        <p:spPr>
          <a:xfrm>
            <a:off x="10916136" y="6052381"/>
            <a:ext cx="1206062" cy="65659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40"/>
              </a:lnSpc>
            </a:pPr>
            <a:r>
              <a:rPr lang="de-DE" sz="2000" dirty="0">
                <a:latin typeface="Vidaloka " panose="02000504000000020004" pitchFamily="2" charset="0"/>
              </a:rPr>
              <a:t>Mr. </a:t>
            </a:r>
            <a:br>
              <a:rPr lang="de-DE" sz="2000" dirty="0">
                <a:latin typeface="Vidaloka " panose="02000504000000020004" pitchFamily="2" charset="0"/>
              </a:rPr>
            </a:br>
            <a:r>
              <a:rPr lang="de-DE" sz="2000" dirty="0" err="1">
                <a:latin typeface="Vidaloka " panose="02000504000000020004" pitchFamily="2" charset="0"/>
              </a:rPr>
              <a:t>Mäxchen</a:t>
            </a:r>
            <a:endParaRPr lang="de-DE" sz="2000" dirty="0">
              <a:latin typeface="Vidaloka " panose="02000504000000020004" pitchFamily="2" charset="0"/>
            </a:endParaRP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352243E4-0D8D-634E-9CE3-D5A5609DED3B}"/>
              </a:ext>
            </a:extLst>
          </p:cNvPr>
          <p:cNvSpPr txBox="1"/>
          <p:nvPr/>
        </p:nvSpPr>
        <p:spPr>
          <a:xfrm>
            <a:off x="276714" y="418662"/>
            <a:ext cx="5944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Vidaloka " panose="02000504000000020004" pitchFamily="2" charset="0"/>
              </a:rPr>
              <a:t>How to play “Mr. </a:t>
            </a:r>
            <a:r>
              <a:rPr lang="en-GB" sz="3600" dirty="0" err="1">
                <a:latin typeface="Vidaloka " panose="02000504000000020004" pitchFamily="2" charset="0"/>
              </a:rPr>
              <a:t>Mäxchen</a:t>
            </a:r>
            <a:r>
              <a:rPr lang="en-GB" sz="3600" dirty="0">
                <a:latin typeface="Vidaloka " panose="02000504000000020004" pitchFamily="2" charset="0"/>
              </a:rPr>
              <a:t>”?</a:t>
            </a:r>
          </a:p>
        </p:txBody>
      </p:sp>
    </p:spTree>
    <p:extLst>
      <p:ext uri="{BB962C8B-B14F-4D97-AF65-F5344CB8AC3E}">
        <p14:creationId xmlns:p14="http://schemas.microsoft.com/office/powerpoint/2010/main" val="1892792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feld 14">
            <a:extLst>
              <a:ext uri="{FF2B5EF4-FFF2-40B4-BE49-F238E27FC236}">
                <a16:creationId xmlns:a16="http://schemas.microsoft.com/office/drawing/2014/main" id="{23CF65E4-0411-6F4D-98DE-612E03648C35}"/>
              </a:ext>
            </a:extLst>
          </p:cNvPr>
          <p:cNvSpPr txBox="1"/>
          <p:nvPr/>
        </p:nvSpPr>
        <p:spPr>
          <a:xfrm>
            <a:off x="4165600" y="1342953"/>
            <a:ext cx="7217744" cy="2352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Identify the needed components like turns, safe numbers and order of functions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Knowing basics of OOP -&gt; whole game in one class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Understanding of the basics of DOM Manipulation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Find the right order of steps (calling the right methods)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D16C7D07-5FD4-6043-94A8-E7F818D89766}"/>
              </a:ext>
            </a:extLst>
          </p:cNvPr>
          <p:cNvSpPr txBox="1"/>
          <p:nvPr/>
        </p:nvSpPr>
        <p:spPr>
          <a:xfrm>
            <a:off x="310226" y="2858392"/>
            <a:ext cx="2554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latin typeface="Vidaloka " panose="02000504000000020004" pitchFamily="2" charset="0"/>
              </a:rPr>
              <a:t>LEARNINGS</a:t>
            </a:r>
            <a:endParaRPr lang="en-GB" dirty="0">
              <a:latin typeface="Vidaloka " panose="02000504000000020004" pitchFamily="2" charset="0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93DB3098-8631-2C45-9A29-E36CDAA87EB2}"/>
              </a:ext>
            </a:extLst>
          </p:cNvPr>
          <p:cNvSpPr txBox="1"/>
          <p:nvPr/>
        </p:nvSpPr>
        <p:spPr>
          <a:xfrm>
            <a:off x="268023" y="4560583"/>
            <a:ext cx="2554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latin typeface="Vidaloka " panose="02000504000000020004" pitchFamily="2" charset="0"/>
              </a:rPr>
              <a:t>DEMO</a:t>
            </a:r>
            <a:endParaRPr lang="en-GB" dirty="0">
              <a:latin typeface="Vidaloka " panose="02000504000000020004" pitchFamily="2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E31B164-7A04-E94B-B9F3-90332B091AB9}"/>
              </a:ext>
            </a:extLst>
          </p:cNvPr>
          <p:cNvSpPr txBox="1"/>
          <p:nvPr/>
        </p:nvSpPr>
        <p:spPr>
          <a:xfrm>
            <a:off x="276714" y="418662"/>
            <a:ext cx="5944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Vidaloka " panose="02000504000000020004" pitchFamily="2" charset="0"/>
              </a:rPr>
              <a:t>Technical challenge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A7C652B-48E7-9C44-AE12-3FCEA5A84D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324"/>
          <a:stretch/>
        </p:blipFill>
        <p:spPr>
          <a:xfrm>
            <a:off x="310226" y="1342953"/>
            <a:ext cx="3608035" cy="4258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719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feld 11">
            <a:extLst>
              <a:ext uri="{FF2B5EF4-FFF2-40B4-BE49-F238E27FC236}">
                <a16:creationId xmlns:a16="http://schemas.microsoft.com/office/drawing/2014/main" id="{D2CA2E3A-760F-DB4D-B473-51F5E0B7ACBE}"/>
              </a:ext>
            </a:extLst>
          </p:cNvPr>
          <p:cNvSpPr txBox="1"/>
          <p:nvPr/>
        </p:nvSpPr>
        <p:spPr>
          <a:xfrm>
            <a:off x="6096000" y="2021691"/>
            <a:ext cx="5228320" cy="2814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Sometimes it is not necessary to store a historical values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Try to keep it clean and easy within the first line of code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u="sng" dirty="0"/>
              <a:t>BUT</a:t>
            </a:r>
            <a:r>
              <a:rPr lang="en-GB" sz="2000" dirty="0"/>
              <a:t> start also you do not have the whole idea – keep on developing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3CF65E4-0411-6F4D-98DE-612E03648C35}"/>
              </a:ext>
            </a:extLst>
          </p:cNvPr>
          <p:cNvSpPr txBox="1"/>
          <p:nvPr/>
        </p:nvSpPr>
        <p:spPr>
          <a:xfrm>
            <a:off x="849873" y="2129807"/>
            <a:ext cx="3911997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Create a new array for each turn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Safe to much information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A02077E-1E0F-CF42-BA91-A5C1AE38B87B}"/>
              </a:ext>
            </a:extLst>
          </p:cNvPr>
          <p:cNvSpPr txBox="1"/>
          <p:nvPr/>
        </p:nvSpPr>
        <p:spPr>
          <a:xfrm>
            <a:off x="1377113" y="1346092"/>
            <a:ext cx="28575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400" dirty="0" err="1">
                <a:latin typeface="Vidaloka " panose="02000504000000020004" pitchFamily="2" charset="0"/>
              </a:rPr>
              <a:t>Mistaks</a:t>
            </a:r>
            <a:endParaRPr lang="en-AU" sz="2400" dirty="0">
              <a:latin typeface="Vidaloka " panose="02000504000000020004" pitchFamily="2" charset="0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D16C7D07-5FD4-6043-94A8-E7F818D89766}"/>
              </a:ext>
            </a:extLst>
          </p:cNvPr>
          <p:cNvSpPr txBox="1"/>
          <p:nvPr/>
        </p:nvSpPr>
        <p:spPr>
          <a:xfrm>
            <a:off x="7432918" y="1346092"/>
            <a:ext cx="25544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latin typeface="Vidaloka " panose="02000504000000020004" pitchFamily="2" charset="0"/>
              </a:rPr>
              <a:t>LEARNINGS</a:t>
            </a:r>
            <a:endParaRPr lang="en-GB" sz="2400" dirty="0">
              <a:latin typeface="Vidaloka " panose="02000504000000020004" pitchFamily="2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E31B164-7A04-E94B-B9F3-90332B091AB9}"/>
              </a:ext>
            </a:extLst>
          </p:cNvPr>
          <p:cNvSpPr txBox="1"/>
          <p:nvPr/>
        </p:nvSpPr>
        <p:spPr>
          <a:xfrm>
            <a:off x="276714" y="418662"/>
            <a:ext cx="5944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dirty="0">
                <a:latin typeface="Vidaloka " panose="02000504000000020004" pitchFamily="2" charset="0"/>
              </a:rPr>
              <a:t>Mistakes &amp; Learnings</a:t>
            </a:r>
          </a:p>
        </p:txBody>
      </p:sp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7A73DEF6-3EC7-7E4E-B4FF-CAE59B9889BA}"/>
              </a:ext>
            </a:extLst>
          </p:cNvPr>
          <p:cNvCxnSpPr/>
          <p:nvPr/>
        </p:nvCxnSpPr>
        <p:spPr>
          <a:xfrm>
            <a:off x="5396459" y="1346092"/>
            <a:ext cx="0" cy="476989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1622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6A6571C8-F12E-F544-A1E1-BAF2A648C886}"/>
              </a:ext>
            </a:extLst>
          </p:cNvPr>
          <p:cNvGrpSpPr/>
          <p:nvPr/>
        </p:nvGrpSpPr>
        <p:grpSpPr>
          <a:xfrm>
            <a:off x="2840082" y="2283243"/>
            <a:ext cx="6511836" cy="2291515"/>
            <a:chOff x="2720302" y="2283242"/>
            <a:chExt cx="6511836" cy="2291515"/>
          </a:xfrm>
        </p:grpSpPr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9243A3A5-9F82-7347-A419-73739731C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23862" y="2283242"/>
              <a:ext cx="2208276" cy="2291515"/>
            </a:xfrm>
            <a:prstGeom prst="rect">
              <a:avLst/>
            </a:prstGeom>
          </p:spPr>
        </p:pic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6E43B513-2512-6B44-93BF-C1B031E30F71}"/>
                </a:ext>
              </a:extLst>
            </p:cNvPr>
            <p:cNvSpPr/>
            <p:nvPr/>
          </p:nvSpPr>
          <p:spPr>
            <a:xfrm>
              <a:off x="2720302" y="2767279"/>
              <a:ext cx="4895673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ts val="3240"/>
                </a:lnSpc>
              </a:pPr>
              <a:r>
                <a:rPr lang="de-DE" sz="2800" dirty="0" err="1">
                  <a:latin typeface="Vidaloka " panose="02000504000000020004" pitchFamily="2" charset="0"/>
                </a:rPr>
                <a:t>Have</a:t>
              </a:r>
              <a:r>
                <a:rPr lang="de-DE" sz="2800" dirty="0">
                  <a:latin typeface="Vidaloka " panose="02000504000000020004" pitchFamily="2" charset="0"/>
                </a:rPr>
                <a:t> </a:t>
              </a:r>
              <a:r>
                <a:rPr lang="de-DE" sz="2800" dirty="0" err="1">
                  <a:latin typeface="Vidaloka " panose="02000504000000020004" pitchFamily="2" charset="0"/>
                </a:rPr>
                <a:t>fun</a:t>
              </a:r>
              <a:endParaRPr lang="de-DE" sz="2800" dirty="0">
                <a:latin typeface="Vidaloka " panose="02000504000000020004" pitchFamily="2" charset="0"/>
              </a:endParaRPr>
            </a:p>
            <a:p>
              <a:pPr algn="ctr">
                <a:lnSpc>
                  <a:spcPts val="3240"/>
                </a:lnSpc>
              </a:pPr>
              <a:r>
                <a:rPr lang="de-DE" sz="2800" dirty="0">
                  <a:latin typeface="Vidaloka " panose="02000504000000020004" pitchFamily="2" charset="0"/>
                </a:rPr>
                <a:t>&amp;</a:t>
              </a:r>
            </a:p>
            <a:p>
              <a:pPr algn="ctr">
                <a:lnSpc>
                  <a:spcPts val="3240"/>
                </a:lnSpc>
              </a:pPr>
              <a:r>
                <a:rPr lang="de-DE" sz="2800" dirty="0">
                  <a:latin typeface="Vidaloka " panose="02000504000000020004" pitchFamily="2" charset="0"/>
                </a:rPr>
                <a:t>Take </a:t>
              </a:r>
              <a:r>
                <a:rPr lang="de-DE" sz="2800" dirty="0" err="1">
                  <a:latin typeface="Vidaloka " panose="02000504000000020004" pitchFamily="2" charset="0"/>
                </a:rPr>
                <a:t>some</a:t>
              </a:r>
              <a:r>
                <a:rPr lang="de-DE" sz="2800" dirty="0">
                  <a:latin typeface="Vidaloka " panose="02000504000000020004" pitchFamily="2" charset="0"/>
                </a:rPr>
                <a:t> </a:t>
              </a:r>
              <a:r>
                <a:rPr lang="de-DE" sz="2800" dirty="0" err="1">
                  <a:latin typeface="Vidaloka " panose="02000504000000020004" pitchFamily="2" charset="0"/>
                </a:rPr>
                <a:t>drinks</a:t>
              </a:r>
              <a:endParaRPr lang="de-DE" sz="2800" dirty="0">
                <a:latin typeface="Vidaloka " panose="02000504000000020004" pitchFamily="2" charset="0"/>
              </a:endParaRPr>
            </a:p>
          </p:txBody>
        </p:sp>
      </p:grpSp>
      <p:sp>
        <p:nvSpPr>
          <p:cNvPr id="7" name="Rechteck 6">
            <a:extLst>
              <a:ext uri="{FF2B5EF4-FFF2-40B4-BE49-F238E27FC236}">
                <a16:creationId xmlns:a16="http://schemas.microsoft.com/office/drawing/2014/main" id="{33CAA13D-7572-AF42-84A9-D644792B8DE3}"/>
              </a:ext>
            </a:extLst>
          </p:cNvPr>
          <p:cNvSpPr/>
          <p:nvPr/>
        </p:nvSpPr>
        <p:spPr>
          <a:xfrm>
            <a:off x="3843012" y="5227167"/>
            <a:ext cx="45059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3"/>
              </a:rPr>
              <a:t>https://t4ms.github.io/06Project1-Maexchen/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8813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0D542AA0-A302-8442-B216-E8F6D3ABC3FC}"/>
              </a:ext>
            </a:extLst>
          </p:cNvPr>
          <p:cNvSpPr txBox="1"/>
          <p:nvPr/>
        </p:nvSpPr>
        <p:spPr>
          <a:xfrm>
            <a:off x="2580362" y="350729"/>
            <a:ext cx="72400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GAME „Mr. </a:t>
            </a:r>
            <a:r>
              <a:rPr lang="en-GB" sz="2800" dirty="0" err="1"/>
              <a:t>Mäxchen</a:t>
            </a:r>
            <a:r>
              <a:rPr lang="en-GB" sz="2800" dirty="0"/>
              <a:t>“</a:t>
            </a:r>
          </a:p>
        </p:txBody>
      </p:sp>
      <p:pic>
        <p:nvPicPr>
          <p:cNvPr id="10" name="Grafik 9" descr="Würfel">
            <a:extLst>
              <a:ext uri="{FF2B5EF4-FFF2-40B4-BE49-F238E27FC236}">
                <a16:creationId xmlns:a16="http://schemas.microsoft.com/office/drawing/2014/main" id="{F992AC28-3C9A-184C-B26B-F3BC157B42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6571" y="3188789"/>
            <a:ext cx="914400" cy="914400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0FF65831-4A34-D744-BF5B-02068AD9E4C8}"/>
              </a:ext>
            </a:extLst>
          </p:cNvPr>
          <p:cNvSpPr txBox="1"/>
          <p:nvPr/>
        </p:nvSpPr>
        <p:spPr>
          <a:xfrm>
            <a:off x="239165" y="5723741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/>
              <a:t>43</a:t>
            </a:r>
          </a:p>
        </p:txBody>
      </p: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23260594-19D6-3145-89DD-74184A65698B}"/>
              </a:ext>
            </a:extLst>
          </p:cNvPr>
          <p:cNvGrpSpPr/>
          <p:nvPr/>
        </p:nvGrpSpPr>
        <p:grpSpPr>
          <a:xfrm>
            <a:off x="760342" y="1092419"/>
            <a:ext cx="1794125" cy="914400"/>
            <a:chOff x="642931" y="1147442"/>
            <a:chExt cx="1794125" cy="914400"/>
          </a:xfrm>
        </p:grpSpPr>
        <p:pic>
          <p:nvPicPr>
            <p:cNvPr id="5" name="Grafik 4" descr="Benutzer">
              <a:extLst>
                <a:ext uri="{FF2B5EF4-FFF2-40B4-BE49-F238E27FC236}">
                  <a16:creationId xmlns:a16="http://schemas.microsoft.com/office/drawing/2014/main" id="{F207E6E9-5793-FC41-85EB-0433DAAE35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42931" y="1147442"/>
              <a:ext cx="914400" cy="914400"/>
            </a:xfrm>
            <a:prstGeom prst="rect">
              <a:avLst/>
            </a:prstGeom>
          </p:spPr>
        </p:pic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D2CA2E3A-760F-DB4D-B473-51F5E0B7ACBE}"/>
                </a:ext>
              </a:extLst>
            </p:cNvPr>
            <p:cNvSpPr txBox="1"/>
            <p:nvPr/>
          </p:nvSpPr>
          <p:spPr>
            <a:xfrm>
              <a:off x="1507699" y="1419976"/>
              <a:ext cx="9293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/>
                <a:t>Player 1</a:t>
              </a:r>
            </a:p>
          </p:txBody>
        </p:sp>
      </p:grpSp>
      <p:grpSp>
        <p:nvGrpSpPr>
          <p:cNvPr id="28" name="Gruppieren 27">
            <a:extLst>
              <a:ext uri="{FF2B5EF4-FFF2-40B4-BE49-F238E27FC236}">
                <a16:creationId xmlns:a16="http://schemas.microsoft.com/office/drawing/2014/main" id="{A2EA1136-654B-8841-AB32-4212A18789F5}"/>
              </a:ext>
            </a:extLst>
          </p:cNvPr>
          <p:cNvGrpSpPr/>
          <p:nvPr/>
        </p:nvGrpSpPr>
        <p:grpSpPr>
          <a:xfrm>
            <a:off x="4252503" y="1092419"/>
            <a:ext cx="1992713" cy="914400"/>
            <a:chOff x="4252503" y="1147442"/>
            <a:chExt cx="1992713" cy="914400"/>
          </a:xfrm>
        </p:grpSpPr>
        <p:pic>
          <p:nvPicPr>
            <p:cNvPr id="7" name="Grafik 6" descr="Benutzer">
              <a:extLst>
                <a:ext uri="{FF2B5EF4-FFF2-40B4-BE49-F238E27FC236}">
                  <a16:creationId xmlns:a16="http://schemas.microsoft.com/office/drawing/2014/main" id="{BED0A538-638F-354E-A8C7-4DD3B21070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252503" y="1147442"/>
              <a:ext cx="914400" cy="914400"/>
            </a:xfrm>
            <a:prstGeom prst="rect">
              <a:avLst/>
            </a:prstGeom>
          </p:spPr>
        </p:pic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2BC295B1-887E-5544-89A1-A60DC36556DC}"/>
                </a:ext>
              </a:extLst>
            </p:cNvPr>
            <p:cNvSpPr txBox="1"/>
            <p:nvPr/>
          </p:nvSpPr>
          <p:spPr>
            <a:xfrm>
              <a:off x="5315858" y="1419976"/>
              <a:ext cx="9293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/>
                <a:t>Player 2</a:t>
              </a:r>
            </a:p>
          </p:txBody>
        </p:sp>
      </p:grp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96A75907-1E3C-A747-A6DB-4E86A2ED303B}"/>
              </a:ext>
            </a:extLst>
          </p:cNvPr>
          <p:cNvCxnSpPr>
            <a:cxnSpLocks/>
          </p:cNvCxnSpPr>
          <p:nvPr/>
        </p:nvCxnSpPr>
        <p:spPr>
          <a:xfrm>
            <a:off x="3666120" y="4093830"/>
            <a:ext cx="51687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fik 15" descr="Würfel">
            <a:extLst>
              <a:ext uri="{FF2B5EF4-FFF2-40B4-BE49-F238E27FC236}">
                <a16:creationId xmlns:a16="http://schemas.microsoft.com/office/drawing/2014/main" id="{B64A10A0-CB68-8647-97E3-0F7FEA48EC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22729" y="3256526"/>
            <a:ext cx="914400" cy="914400"/>
          </a:xfrm>
          <a:prstGeom prst="rect">
            <a:avLst/>
          </a:prstGeom>
        </p:spPr>
      </p:pic>
      <p:sp>
        <p:nvSpPr>
          <p:cNvPr id="18" name="Textfeld 17">
            <a:extLst>
              <a:ext uri="{FF2B5EF4-FFF2-40B4-BE49-F238E27FC236}">
                <a16:creationId xmlns:a16="http://schemas.microsoft.com/office/drawing/2014/main" id="{32E0BB06-8D5D-1041-9F26-E52658EA51C9}"/>
              </a:ext>
            </a:extLst>
          </p:cNvPr>
          <p:cNvSpPr txBox="1"/>
          <p:nvPr/>
        </p:nvSpPr>
        <p:spPr>
          <a:xfrm>
            <a:off x="5423555" y="3285351"/>
            <a:ext cx="1129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/>
              <a:t>Take number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89A79151-FF81-B44C-86B6-AEAE8B94B416}"/>
              </a:ext>
            </a:extLst>
          </p:cNvPr>
          <p:cNvSpPr txBox="1"/>
          <p:nvPr/>
        </p:nvSpPr>
        <p:spPr>
          <a:xfrm>
            <a:off x="5460855" y="3730259"/>
            <a:ext cx="17677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/>
              <a:t>Lying – give a number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0C5603F9-7083-A640-8F21-5C9DF8B26603}"/>
              </a:ext>
            </a:extLst>
          </p:cNvPr>
          <p:cNvSpPr txBox="1"/>
          <p:nvPr/>
        </p:nvSpPr>
        <p:spPr>
          <a:xfrm>
            <a:off x="5830668" y="4222587"/>
            <a:ext cx="12441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/>
              <a:t>Roll dice again</a:t>
            </a:r>
          </a:p>
          <a:p>
            <a:r>
              <a:rPr lang="en-GB" sz="1400"/>
              <a:t>and say higher</a:t>
            </a:r>
          </a:p>
        </p:txBody>
      </p:sp>
      <p:pic>
        <p:nvPicPr>
          <p:cNvPr id="21" name="Grafik 20" descr="Würfel">
            <a:extLst>
              <a:ext uri="{FF2B5EF4-FFF2-40B4-BE49-F238E27FC236}">
                <a16:creationId xmlns:a16="http://schemas.microsoft.com/office/drawing/2014/main" id="{0F2B9CB8-A0AA-2F49-BBBA-5C6A134A79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93018" y="4276367"/>
            <a:ext cx="567771" cy="567771"/>
          </a:xfrm>
          <a:prstGeom prst="rect">
            <a:avLst/>
          </a:prstGeom>
        </p:spPr>
      </p:pic>
      <p:sp>
        <p:nvSpPr>
          <p:cNvPr id="35" name="Rechteck 34">
            <a:extLst>
              <a:ext uri="{FF2B5EF4-FFF2-40B4-BE49-F238E27FC236}">
                <a16:creationId xmlns:a16="http://schemas.microsoft.com/office/drawing/2014/main" id="{863B1776-27FB-3F45-8D14-F6F7A877CC72}"/>
              </a:ext>
            </a:extLst>
          </p:cNvPr>
          <p:cNvSpPr/>
          <p:nvPr/>
        </p:nvSpPr>
        <p:spPr>
          <a:xfrm>
            <a:off x="5356043" y="3277588"/>
            <a:ext cx="1872604" cy="3233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711C0F8B-F50D-744C-9435-18D9BE3894F7}"/>
              </a:ext>
            </a:extLst>
          </p:cNvPr>
          <p:cNvSpPr/>
          <p:nvPr/>
        </p:nvSpPr>
        <p:spPr>
          <a:xfrm>
            <a:off x="5356043" y="3706331"/>
            <a:ext cx="1872604" cy="3556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56C47F32-D4E6-AA42-9596-1D0F59A98027}"/>
              </a:ext>
            </a:extLst>
          </p:cNvPr>
          <p:cNvSpPr/>
          <p:nvPr/>
        </p:nvSpPr>
        <p:spPr>
          <a:xfrm>
            <a:off x="5774861" y="4173482"/>
            <a:ext cx="1453783" cy="6300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B37244E1-E64F-7A4F-B0DE-CAC27A897C26}"/>
              </a:ext>
            </a:extLst>
          </p:cNvPr>
          <p:cNvSpPr txBox="1"/>
          <p:nvPr/>
        </p:nvSpPr>
        <p:spPr>
          <a:xfrm>
            <a:off x="4318336" y="5723740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/>
              <a:t>31</a:t>
            </a:r>
          </a:p>
        </p:txBody>
      </p: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3C82018E-2A76-2649-B64B-161835F85D0F}"/>
              </a:ext>
            </a:extLst>
          </p:cNvPr>
          <p:cNvGrpSpPr/>
          <p:nvPr/>
        </p:nvGrpSpPr>
        <p:grpSpPr>
          <a:xfrm>
            <a:off x="8383931" y="1092419"/>
            <a:ext cx="1901153" cy="914400"/>
            <a:chOff x="8383931" y="1147442"/>
            <a:chExt cx="1901153" cy="914400"/>
          </a:xfrm>
        </p:grpSpPr>
        <p:pic>
          <p:nvPicPr>
            <p:cNvPr id="8" name="Grafik 7" descr="Benutzer">
              <a:extLst>
                <a:ext uri="{FF2B5EF4-FFF2-40B4-BE49-F238E27FC236}">
                  <a16:creationId xmlns:a16="http://schemas.microsoft.com/office/drawing/2014/main" id="{01BCA832-977D-C34D-93F6-89AF3C8998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383931" y="1147442"/>
              <a:ext cx="914400" cy="914400"/>
            </a:xfrm>
            <a:prstGeom prst="rect">
              <a:avLst/>
            </a:prstGeom>
          </p:spPr>
        </p:pic>
        <p:sp>
          <p:nvSpPr>
            <p:cNvPr id="42" name="Textfeld 41">
              <a:extLst>
                <a:ext uri="{FF2B5EF4-FFF2-40B4-BE49-F238E27FC236}">
                  <a16:creationId xmlns:a16="http://schemas.microsoft.com/office/drawing/2014/main" id="{1E5E9167-B329-EF49-93B3-09322CBA6701}"/>
                </a:ext>
              </a:extLst>
            </p:cNvPr>
            <p:cNvSpPr txBox="1"/>
            <p:nvPr/>
          </p:nvSpPr>
          <p:spPr>
            <a:xfrm>
              <a:off x="9355726" y="1419976"/>
              <a:ext cx="9293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/>
                <a:t>Player 3</a:t>
              </a:r>
            </a:p>
          </p:txBody>
        </p:sp>
      </p:grpSp>
      <p:cxnSp>
        <p:nvCxnSpPr>
          <p:cNvPr id="45" name="Gerade Verbindung 44">
            <a:extLst>
              <a:ext uri="{FF2B5EF4-FFF2-40B4-BE49-F238E27FC236}">
                <a16:creationId xmlns:a16="http://schemas.microsoft.com/office/drawing/2014/main" id="{01C9DA09-4DDA-0A4D-8680-FB7456D23EF2}"/>
              </a:ext>
            </a:extLst>
          </p:cNvPr>
          <p:cNvCxnSpPr>
            <a:cxnSpLocks/>
          </p:cNvCxnSpPr>
          <p:nvPr/>
        </p:nvCxnSpPr>
        <p:spPr>
          <a:xfrm>
            <a:off x="3666120" y="2758117"/>
            <a:ext cx="0" cy="1353232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45">
            <a:extLst>
              <a:ext uri="{FF2B5EF4-FFF2-40B4-BE49-F238E27FC236}">
                <a16:creationId xmlns:a16="http://schemas.microsoft.com/office/drawing/2014/main" id="{19C7B3B6-D970-3644-B942-926DCB71598E}"/>
              </a:ext>
            </a:extLst>
          </p:cNvPr>
          <p:cNvCxnSpPr>
            <a:cxnSpLocks/>
          </p:cNvCxnSpPr>
          <p:nvPr/>
        </p:nvCxnSpPr>
        <p:spPr>
          <a:xfrm flipH="1">
            <a:off x="3263071" y="4093830"/>
            <a:ext cx="403049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feld 53">
            <a:extLst>
              <a:ext uri="{FF2B5EF4-FFF2-40B4-BE49-F238E27FC236}">
                <a16:creationId xmlns:a16="http://schemas.microsoft.com/office/drawing/2014/main" id="{F34C29F4-DE56-7B45-A9D9-A5586827D4C9}"/>
              </a:ext>
            </a:extLst>
          </p:cNvPr>
          <p:cNvSpPr txBox="1"/>
          <p:nvPr/>
        </p:nvSpPr>
        <p:spPr>
          <a:xfrm>
            <a:off x="111972" y="4907801"/>
            <a:ext cx="6703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/>
              <a:t>Example</a:t>
            </a:r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F6851EE7-4D73-CB4A-9DEF-51A82EB9259B}"/>
              </a:ext>
            </a:extLst>
          </p:cNvPr>
          <p:cNvSpPr/>
          <p:nvPr/>
        </p:nvSpPr>
        <p:spPr>
          <a:xfrm>
            <a:off x="3479138" y="2288840"/>
            <a:ext cx="1415454" cy="4572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/>
              <a:t>Say previous player is lying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10D434C5-4263-0642-BA76-71491ACD41DD}"/>
              </a:ext>
            </a:extLst>
          </p:cNvPr>
          <p:cNvSpPr txBox="1"/>
          <p:nvPr/>
        </p:nvSpPr>
        <p:spPr>
          <a:xfrm>
            <a:off x="1320171" y="3245653"/>
            <a:ext cx="1129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/>
              <a:t>Take number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9582BA01-2A4D-BD47-BA5C-99C0EC8D1410}"/>
              </a:ext>
            </a:extLst>
          </p:cNvPr>
          <p:cNvSpPr txBox="1"/>
          <p:nvPr/>
        </p:nvSpPr>
        <p:spPr>
          <a:xfrm>
            <a:off x="1357471" y="3690561"/>
            <a:ext cx="17677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/>
              <a:t>Lying – give a number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95F7E618-2BE3-544A-9C7A-CFEEF3B93EA9}"/>
              </a:ext>
            </a:extLst>
          </p:cNvPr>
          <p:cNvSpPr txBox="1"/>
          <p:nvPr/>
        </p:nvSpPr>
        <p:spPr>
          <a:xfrm>
            <a:off x="1727284" y="4182889"/>
            <a:ext cx="12441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/>
              <a:t>Roll dice again</a:t>
            </a:r>
          </a:p>
          <a:p>
            <a:r>
              <a:rPr lang="en-GB" sz="1400"/>
              <a:t>and say higher</a:t>
            </a:r>
          </a:p>
        </p:txBody>
      </p:sp>
      <p:pic>
        <p:nvPicPr>
          <p:cNvPr id="56" name="Grafik 55" descr="Würfel">
            <a:extLst>
              <a:ext uri="{FF2B5EF4-FFF2-40B4-BE49-F238E27FC236}">
                <a16:creationId xmlns:a16="http://schemas.microsoft.com/office/drawing/2014/main" id="{1B26B5F8-787C-0D4D-A593-0BBF2F401C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9634" y="4236669"/>
            <a:ext cx="567771" cy="567771"/>
          </a:xfrm>
          <a:prstGeom prst="rect">
            <a:avLst/>
          </a:prstGeom>
        </p:spPr>
      </p:pic>
      <p:sp>
        <p:nvSpPr>
          <p:cNvPr id="57" name="Rechteck 56">
            <a:extLst>
              <a:ext uri="{FF2B5EF4-FFF2-40B4-BE49-F238E27FC236}">
                <a16:creationId xmlns:a16="http://schemas.microsoft.com/office/drawing/2014/main" id="{8E90ADFC-B80D-C642-A579-591AFD2E1BF4}"/>
              </a:ext>
            </a:extLst>
          </p:cNvPr>
          <p:cNvSpPr/>
          <p:nvPr/>
        </p:nvSpPr>
        <p:spPr>
          <a:xfrm>
            <a:off x="1252659" y="3237890"/>
            <a:ext cx="1872604" cy="3233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58" name="Rechteck 57">
            <a:extLst>
              <a:ext uri="{FF2B5EF4-FFF2-40B4-BE49-F238E27FC236}">
                <a16:creationId xmlns:a16="http://schemas.microsoft.com/office/drawing/2014/main" id="{3852F827-D7DC-0A46-A64A-0F7B443D9E99}"/>
              </a:ext>
            </a:extLst>
          </p:cNvPr>
          <p:cNvSpPr/>
          <p:nvPr/>
        </p:nvSpPr>
        <p:spPr>
          <a:xfrm>
            <a:off x="1252659" y="3666633"/>
            <a:ext cx="1872604" cy="3556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A624A318-3528-A142-AAA0-C018D13B0A64}"/>
              </a:ext>
            </a:extLst>
          </p:cNvPr>
          <p:cNvSpPr/>
          <p:nvPr/>
        </p:nvSpPr>
        <p:spPr>
          <a:xfrm>
            <a:off x="1671477" y="4133784"/>
            <a:ext cx="1453783" cy="6300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D156A274-734D-8644-B7C8-AF3BC3A4043E}"/>
              </a:ext>
            </a:extLst>
          </p:cNvPr>
          <p:cNvGrpSpPr/>
          <p:nvPr/>
        </p:nvGrpSpPr>
        <p:grpSpPr>
          <a:xfrm>
            <a:off x="539889" y="4284969"/>
            <a:ext cx="484919" cy="345281"/>
            <a:chOff x="539889" y="4182889"/>
            <a:chExt cx="484919" cy="345281"/>
          </a:xfrm>
        </p:grpSpPr>
        <p:cxnSp>
          <p:nvCxnSpPr>
            <p:cNvPr id="60" name="Gerade Verbindung mit Pfeil 59">
              <a:extLst>
                <a:ext uri="{FF2B5EF4-FFF2-40B4-BE49-F238E27FC236}">
                  <a16:creationId xmlns:a16="http://schemas.microsoft.com/office/drawing/2014/main" id="{0B9073E0-34F8-A344-8E62-8545811B4DFA}"/>
                </a:ext>
              </a:extLst>
            </p:cNvPr>
            <p:cNvCxnSpPr>
              <a:cxnSpLocks/>
            </p:cNvCxnSpPr>
            <p:nvPr/>
          </p:nvCxnSpPr>
          <p:spPr>
            <a:xfrm>
              <a:off x="539889" y="4521200"/>
              <a:ext cx="48491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61">
              <a:extLst>
                <a:ext uri="{FF2B5EF4-FFF2-40B4-BE49-F238E27FC236}">
                  <a16:creationId xmlns:a16="http://schemas.microsoft.com/office/drawing/2014/main" id="{2190D450-A6BB-7A46-A8EF-28FE8CCCFDD1}"/>
                </a:ext>
              </a:extLst>
            </p:cNvPr>
            <p:cNvCxnSpPr>
              <a:cxnSpLocks/>
            </p:cNvCxnSpPr>
            <p:nvPr/>
          </p:nvCxnSpPr>
          <p:spPr>
            <a:xfrm>
              <a:off x="539889" y="4182889"/>
              <a:ext cx="0" cy="345281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6" name="Gerade Verbindung mit Pfeil 65">
            <a:extLst>
              <a:ext uri="{FF2B5EF4-FFF2-40B4-BE49-F238E27FC236}">
                <a16:creationId xmlns:a16="http://schemas.microsoft.com/office/drawing/2014/main" id="{0E075465-A519-B848-87A7-ABEE224FCB67}"/>
              </a:ext>
            </a:extLst>
          </p:cNvPr>
          <p:cNvCxnSpPr>
            <a:cxnSpLocks/>
          </p:cNvCxnSpPr>
          <p:nvPr/>
        </p:nvCxnSpPr>
        <p:spPr>
          <a:xfrm>
            <a:off x="4925286" y="2467606"/>
            <a:ext cx="48015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feld 66">
            <a:extLst>
              <a:ext uri="{FF2B5EF4-FFF2-40B4-BE49-F238E27FC236}">
                <a16:creationId xmlns:a16="http://schemas.microsoft.com/office/drawing/2014/main" id="{B90690DD-D2F5-EA47-836C-068770DBF21E}"/>
              </a:ext>
            </a:extLst>
          </p:cNvPr>
          <p:cNvSpPr txBox="1"/>
          <p:nvPr/>
        </p:nvSpPr>
        <p:spPr>
          <a:xfrm>
            <a:off x="5363219" y="2028799"/>
            <a:ext cx="1668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When number is higher than the </a:t>
            </a:r>
          </a:p>
        </p:txBody>
      </p:sp>
      <p:sp>
        <p:nvSpPr>
          <p:cNvPr id="68" name="Textfeld 67">
            <a:extLst>
              <a:ext uri="{FF2B5EF4-FFF2-40B4-BE49-F238E27FC236}">
                <a16:creationId xmlns:a16="http://schemas.microsoft.com/office/drawing/2014/main" id="{427654F9-D203-8946-8CDD-DA98AF267BF5}"/>
              </a:ext>
            </a:extLst>
          </p:cNvPr>
          <p:cNvSpPr txBox="1"/>
          <p:nvPr/>
        </p:nvSpPr>
        <p:spPr>
          <a:xfrm>
            <a:off x="5383159" y="2713827"/>
            <a:ext cx="191270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/>
              <a:t>0&gt;num1 -&gt; Player 2 is drinking</a:t>
            </a:r>
          </a:p>
          <a:p>
            <a:r>
              <a:rPr lang="en-GB" sz="1100"/>
              <a:t>0&lt;num1 -&gt; Player 1 is drinking</a:t>
            </a:r>
          </a:p>
        </p:txBody>
      </p:sp>
      <p:cxnSp>
        <p:nvCxnSpPr>
          <p:cNvPr id="86" name="Gerade Verbindung mit Pfeil 85">
            <a:extLst>
              <a:ext uri="{FF2B5EF4-FFF2-40B4-BE49-F238E27FC236}">
                <a16:creationId xmlns:a16="http://schemas.microsoft.com/office/drawing/2014/main" id="{9D07D69A-4F8A-E54F-BB5E-FDAA2C552A82}"/>
              </a:ext>
            </a:extLst>
          </p:cNvPr>
          <p:cNvCxnSpPr>
            <a:cxnSpLocks/>
          </p:cNvCxnSpPr>
          <p:nvPr/>
        </p:nvCxnSpPr>
        <p:spPr>
          <a:xfrm>
            <a:off x="8030071" y="4095383"/>
            <a:ext cx="51687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7" name="Grafik 86" descr="Würfel">
            <a:extLst>
              <a:ext uri="{FF2B5EF4-FFF2-40B4-BE49-F238E27FC236}">
                <a16:creationId xmlns:a16="http://schemas.microsoft.com/office/drawing/2014/main" id="{E3C7275D-FDCC-CE48-AF0A-0F47009CBE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86680" y="3258079"/>
            <a:ext cx="914400" cy="914400"/>
          </a:xfrm>
          <a:prstGeom prst="rect">
            <a:avLst/>
          </a:prstGeom>
        </p:spPr>
      </p:pic>
      <p:sp>
        <p:nvSpPr>
          <p:cNvPr id="88" name="Textfeld 87">
            <a:extLst>
              <a:ext uri="{FF2B5EF4-FFF2-40B4-BE49-F238E27FC236}">
                <a16:creationId xmlns:a16="http://schemas.microsoft.com/office/drawing/2014/main" id="{0F83A23A-6B85-BD4C-8691-DE98C0BEC2DB}"/>
              </a:ext>
            </a:extLst>
          </p:cNvPr>
          <p:cNvSpPr txBox="1"/>
          <p:nvPr/>
        </p:nvSpPr>
        <p:spPr>
          <a:xfrm>
            <a:off x="9787506" y="3286904"/>
            <a:ext cx="1129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/>
              <a:t>Take number</a:t>
            </a:r>
          </a:p>
        </p:txBody>
      </p:sp>
      <p:sp>
        <p:nvSpPr>
          <p:cNvPr id="89" name="Textfeld 88">
            <a:extLst>
              <a:ext uri="{FF2B5EF4-FFF2-40B4-BE49-F238E27FC236}">
                <a16:creationId xmlns:a16="http://schemas.microsoft.com/office/drawing/2014/main" id="{1B8EBE55-CC3F-DE4C-A6F2-FCCD16201C57}"/>
              </a:ext>
            </a:extLst>
          </p:cNvPr>
          <p:cNvSpPr txBox="1"/>
          <p:nvPr/>
        </p:nvSpPr>
        <p:spPr>
          <a:xfrm>
            <a:off x="9824806" y="3731812"/>
            <a:ext cx="17677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/>
              <a:t>Lying – give a number</a:t>
            </a:r>
          </a:p>
        </p:txBody>
      </p:sp>
      <p:sp>
        <p:nvSpPr>
          <p:cNvPr id="90" name="Textfeld 89">
            <a:extLst>
              <a:ext uri="{FF2B5EF4-FFF2-40B4-BE49-F238E27FC236}">
                <a16:creationId xmlns:a16="http://schemas.microsoft.com/office/drawing/2014/main" id="{1F1EDB07-C22F-1F4C-B489-E41678AEF21E}"/>
              </a:ext>
            </a:extLst>
          </p:cNvPr>
          <p:cNvSpPr txBox="1"/>
          <p:nvPr/>
        </p:nvSpPr>
        <p:spPr>
          <a:xfrm>
            <a:off x="10194619" y="4224140"/>
            <a:ext cx="12441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/>
              <a:t>Roll dice again</a:t>
            </a:r>
          </a:p>
          <a:p>
            <a:r>
              <a:rPr lang="en-GB" sz="1400"/>
              <a:t>and say higher</a:t>
            </a:r>
          </a:p>
        </p:txBody>
      </p:sp>
      <p:pic>
        <p:nvPicPr>
          <p:cNvPr id="91" name="Grafik 90" descr="Würfel">
            <a:extLst>
              <a:ext uri="{FF2B5EF4-FFF2-40B4-BE49-F238E27FC236}">
                <a16:creationId xmlns:a16="http://schemas.microsoft.com/office/drawing/2014/main" id="{4E3DD374-C5E2-B041-BA1E-C5F08C888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56969" y="4277920"/>
            <a:ext cx="567771" cy="567771"/>
          </a:xfrm>
          <a:prstGeom prst="rect">
            <a:avLst/>
          </a:prstGeom>
        </p:spPr>
      </p:pic>
      <p:sp>
        <p:nvSpPr>
          <p:cNvPr id="92" name="Rechteck 91">
            <a:extLst>
              <a:ext uri="{FF2B5EF4-FFF2-40B4-BE49-F238E27FC236}">
                <a16:creationId xmlns:a16="http://schemas.microsoft.com/office/drawing/2014/main" id="{5C28A306-75E1-B848-B187-8698A1B0A3A7}"/>
              </a:ext>
            </a:extLst>
          </p:cNvPr>
          <p:cNvSpPr/>
          <p:nvPr/>
        </p:nvSpPr>
        <p:spPr>
          <a:xfrm>
            <a:off x="9719994" y="3279141"/>
            <a:ext cx="1872604" cy="3233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93" name="Rechteck 92">
            <a:extLst>
              <a:ext uri="{FF2B5EF4-FFF2-40B4-BE49-F238E27FC236}">
                <a16:creationId xmlns:a16="http://schemas.microsoft.com/office/drawing/2014/main" id="{7666203B-2862-D14B-A4B0-9D1A9509D0F3}"/>
              </a:ext>
            </a:extLst>
          </p:cNvPr>
          <p:cNvSpPr/>
          <p:nvPr/>
        </p:nvSpPr>
        <p:spPr>
          <a:xfrm>
            <a:off x="9719994" y="3707884"/>
            <a:ext cx="1872604" cy="3556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sp>
        <p:nvSpPr>
          <p:cNvPr id="94" name="Rechteck 93">
            <a:extLst>
              <a:ext uri="{FF2B5EF4-FFF2-40B4-BE49-F238E27FC236}">
                <a16:creationId xmlns:a16="http://schemas.microsoft.com/office/drawing/2014/main" id="{EC423D33-F29A-2D46-A619-EB4E1B9D0131}"/>
              </a:ext>
            </a:extLst>
          </p:cNvPr>
          <p:cNvSpPr/>
          <p:nvPr/>
        </p:nvSpPr>
        <p:spPr>
          <a:xfrm>
            <a:off x="10138812" y="4175035"/>
            <a:ext cx="1453783" cy="6300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/>
          </a:p>
        </p:txBody>
      </p:sp>
      <p:cxnSp>
        <p:nvCxnSpPr>
          <p:cNvPr id="96" name="Gerade Verbindung 95">
            <a:extLst>
              <a:ext uri="{FF2B5EF4-FFF2-40B4-BE49-F238E27FC236}">
                <a16:creationId xmlns:a16="http://schemas.microsoft.com/office/drawing/2014/main" id="{98188509-4332-1647-BEB4-731E506A8BC4}"/>
              </a:ext>
            </a:extLst>
          </p:cNvPr>
          <p:cNvCxnSpPr>
            <a:cxnSpLocks/>
          </p:cNvCxnSpPr>
          <p:nvPr/>
        </p:nvCxnSpPr>
        <p:spPr>
          <a:xfrm>
            <a:off x="8030071" y="2759670"/>
            <a:ext cx="0" cy="1353232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 Verbindung 96">
            <a:extLst>
              <a:ext uri="{FF2B5EF4-FFF2-40B4-BE49-F238E27FC236}">
                <a16:creationId xmlns:a16="http://schemas.microsoft.com/office/drawing/2014/main" id="{EA36436B-24E9-1144-9543-B179DCD05FD2}"/>
              </a:ext>
            </a:extLst>
          </p:cNvPr>
          <p:cNvCxnSpPr>
            <a:cxnSpLocks/>
          </p:cNvCxnSpPr>
          <p:nvPr/>
        </p:nvCxnSpPr>
        <p:spPr>
          <a:xfrm flipH="1">
            <a:off x="7627022" y="4095383"/>
            <a:ext cx="403049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echteck 98">
            <a:extLst>
              <a:ext uri="{FF2B5EF4-FFF2-40B4-BE49-F238E27FC236}">
                <a16:creationId xmlns:a16="http://schemas.microsoft.com/office/drawing/2014/main" id="{5F363D1B-840E-FC4E-920C-5DBD29DE4763}"/>
              </a:ext>
            </a:extLst>
          </p:cNvPr>
          <p:cNvSpPr/>
          <p:nvPr/>
        </p:nvSpPr>
        <p:spPr>
          <a:xfrm>
            <a:off x="7843089" y="2290393"/>
            <a:ext cx="1415454" cy="4572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/>
              <a:t>Say previous player is lying</a:t>
            </a:r>
          </a:p>
        </p:txBody>
      </p:sp>
      <p:cxnSp>
        <p:nvCxnSpPr>
          <p:cNvPr id="100" name="Gerade Verbindung mit Pfeil 99">
            <a:extLst>
              <a:ext uri="{FF2B5EF4-FFF2-40B4-BE49-F238E27FC236}">
                <a16:creationId xmlns:a16="http://schemas.microsoft.com/office/drawing/2014/main" id="{07A5E5CD-032C-D549-A018-64E8D7F857DF}"/>
              </a:ext>
            </a:extLst>
          </p:cNvPr>
          <p:cNvCxnSpPr>
            <a:cxnSpLocks/>
          </p:cNvCxnSpPr>
          <p:nvPr/>
        </p:nvCxnSpPr>
        <p:spPr>
          <a:xfrm>
            <a:off x="9289237" y="2469159"/>
            <a:ext cx="48015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feld 100">
            <a:extLst>
              <a:ext uri="{FF2B5EF4-FFF2-40B4-BE49-F238E27FC236}">
                <a16:creationId xmlns:a16="http://schemas.microsoft.com/office/drawing/2014/main" id="{B091CD70-6A15-5249-A6F3-2527E9493ED4}"/>
              </a:ext>
            </a:extLst>
          </p:cNvPr>
          <p:cNvSpPr txBox="1"/>
          <p:nvPr/>
        </p:nvSpPr>
        <p:spPr>
          <a:xfrm>
            <a:off x="9727170" y="2030352"/>
            <a:ext cx="1668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/>
              <a:t>When number is higher than the </a:t>
            </a:r>
          </a:p>
        </p:txBody>
      </p:sp>
      <p:sp>
        <p:nvSpPr>
          <p:cNvPr id="102" name="Textfeld 101">
            <a:extLst>
              <a:ext uri="{FF2B5EF4-FFF2-40B4-BE49-F238E27FC236}">
                <a16:creationId xmlns:a16="http://schemas.microsoft.com/office/drawing/2014/main" id="{E0B1AE74-AF1B-4A4F-ABB8-B41A6CFD6252}"/>
              </a:ext>
            </a:extLst>
          </p:cNvPr>
          <p:cNvSpPr txBox="1"/>
          <p:nvPr/>
        </p:nvSpPr>
        <p:spPr>
          <a:xfrm>
            <a:off x="9699298" y="2758117"/>
            <a:ext cx="217239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100"/>
              <a:t>num1&gt;num2 -&gt; Player 3 is drinking</a:t>
            </a:r>
          </a:p>
          <a:p>
            <a:r>
              <a:rPr lang="en-GB" sz="1100"/>
              <a:t>num1&lt;num2 -&gt; Player 2 is drinking</a:t>
            </a:r>
          </a:p>
        </p:txBody>
      </p:sp>
      <p:grpSp>
        <p:nvGrpSpPr>
          <p:cNvPr id="103" name="Gruppieren 102">
            <a:extLst>
              <a:ext uri="{FF2B5EF4-FFF2-40B4-BE49-F238E27FC236}">
                <a16:creationId xmlns:a16="http://schemas.microsoft.com/office/drawing/2014/main" id="{A7A50BD4-E779-944F-B5A9-AAF3D49F47FA}"/>
              </a:ext>
            </a:extLst>
          </p:cNvPr>
          <p:cNvGrpSpPr/>
          <p:nvPr/>
        </p:nvGrpSpPr>
        <p:grpSpPr>
          <a:xfrm>
            <a:off x="4638153" y="4284969"/>
            <a:ext cx="484919" cy="345281"/>
            <a:chOff x="539889" y="4182889"/>
            <a:chExt cx="484919" cy="345281"/>
          </a:xfrm>
        </p:grpSpPr>
        <p:cxnSp>
          <p:nvCxnSpPr>
            <p:cNvPr id="104" name="Gerade Verbindung mit Pfeil 103">
              <a:extLst>
                <a:ext uri="{FF2B5EF4-FFF2-40B4-BE49-F238E27FC236}">
                  <a16:creationId xmlns:a16="http://schemas.microsoft.com/office/drawing/2014/main" id="{B5AB0B21-A38D-FC4A-977C-2C991D4F5D07}"/>
                </a:ext>
              </a:extLst>
            </p:cNvPr>
            <p:cNvCxnSpPr>
              <a:cxnSpLocks/>
            </p:cNvCxnSpPr>
            <p:nvPr/>
          </p:nvCxnSpPr>
          <p:spPr>
            <a:xfrm>
              <a:off x="539889" y="4521200"/>
              <a:ext cx="48491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 Verbindung 104">
              <a:extLst>
                <a:ext uri="{FF2B5EF4-FFF2-40B4-BE49-F238E27FC236}">
                  <a16:creationId xmlns:a16="http://schemas.microsoft.com/office/drawing/2014/main" id="{8604671C-56C9-1C48-B14B-BE8EE5B3A62A}"/>
                </a:ext>
              </a:extLst>
            </p:cNvPr>
            <p:cNvCxnSpPr>
              <a:cxnSpLocks/>
            </p:cNvCxnSpPr>
            <p:nvPr/>
          </p:nvCxnSpPr>
          <p:spPr>
            <a:xfrm>
              <a:off x="539889" y="4182889"/>
              <a:ext cx="0" cy="345281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Gruppieren 105">
            <a:extLst>
              <a:ext uri="{FF2B5EF4-FFF2-40B4-BE49-F238E27FC236}">
                <a16:creationId xmlns:a16="http://schemas.microsoft.com/office/drawing/2014/main" id="{26A6755C-3255-EC48-AD01-27F43DC41EC3}"/>
              </a:ext>
            </a:extLst>
          </p:cNvPr>
          <p:cNvGrpSpPr/>
          <p:nvPr/>
        </p:nvGrpSpPr>
        <p:grpSpPr>
          <a:xfrm>
            <a:off x="9050294" y="4284969"/>
            <a:ext cx="484919" cy="345281"/>
            <a:chOff x="539889" y="4182889"/>
            <a:chExt cx="484919" cy="345281"/>
          </a:xfrm>
        </p:grpSpPr>
        <p:cxnSp>
          <p:nvCxnSpPr>
            <p:cNvPr id="107" name="Gerade Verbindung mit Pfeil 106">
              <a:extLst>
                <a:ext uri="{FF2B5EF4-FFF2-40B4-BE49-F238E27FC236}">
                  <a16:creationId xmlns:a16="http://schemas.microsoft.com/office/drawing/2014/main" id="{B02FD522-8FD7-5548-833F-C5B1AB94B638}"/>
                </a:ext>
              </a:extLst>
            </p:cNvPr>
            <p:cNvCxnSpPr>
              <a:cxnSpLocks/>
            </p:cNvCxnSpPr>
            <p:nvPr/>
          </p:nvCxnSpPr>
          <p:spPr>
            <a:xfrm>
              <a:off x="539889" y="4521200"/>
              <a:ext cx="48491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Gerade Verbindung 107">
              <a:extLst>
                <a:ext uri="{FF2B5EF4-FFF2-40B4-BE49-F238E27FC236}">
                  <a16:creationId xmlns:a16="http://schemas.microsoft.com/office/drawing/2014/main" id="{0F2FEF88-7662-6643-8499-1D840A2FB5C5}"/>
                </a:ext>
              </a:extLst>
            </p:cNvPr>
            <p:cNvCxnSpPr>
              <a:cxnSpLocks/>
            </p:cNvCxnSpPr>
            <p:nvPr/>
          </p:nvCxnSpPr>
          <p:spPr>
            <a:xfrm>
              <a:off x="539889" y="4182889"/>
              <a:ext cx="0" cy="345281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feld 25">
            <a:extLst>
              <a:ext uri="{FF2B5EF4-FFF2-40B4-BE49-F238E27FC236}">
                <a16:creationId xmlns:a16="http://schemas.microsoft.com/office/drawing/2014/main" id="{F7D04463-E8DC-634D-BA5F-4E8A66D9CFE4}"/>
              </a:ext>
            </a:extLst>
          </p:cNvPr>
          <p:cNvSpPr txBox="1"/>
          <p:nvPr/>
        </p:nvSpPr>
        <p:spPr>
          <a:xfrm>
            <a:off x="277688" y="5262076"/>
            <a:ext cx="6736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/>
              <a:t>random</a:t>
            </a:r>
          </a:p>
          <a:p>
            <a:r>
              <a:rPr lang="en-GB" sz="1200"/>
              <a:t>num1</a:t>
            </a:r>
          </a:p>
        </p:txBody>
      </p:sp>
      <p:sp>
        <p:nvSpPr>
          <p:cNvPr id="111" name="Textfeld 110">
            <a:extLst>
              <a:ext uri="{FF2B5EF4-FFF2-40B4-BE49-F238E27FC236}">
                <a16:creationId xmlns:a16="http://schemas.microsoft.com/office/drawing/2014/main" id="{544C9E04-952A-CA4F-9ABF-75FF800F5F54}"/>
              </a:ext>
            </a:extLst>
          </p:cNvPr>
          <p:cNvSpPr txBox="1"/>
          <p:nvPr/>
        </p:nvSpPr>
        <p:spPr>
          <a:xfrm>
            <a:off x="5291371" y="2466861"/>
            <a:ext cx="23326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/>
              <a:t>num1 ≠ num1ly -&gt; Player 1 is drinking</a:t>
            </a:r>
          </a:p>
        </p:txBody>
      </p:sp>
      <p:sp>
        <p:nvSpPr>
          <p:cNvPr id="112" name="Textfeld 111">
            <a:extLst>
              <a:ext uri="{FF2B5EF4-FFF2-40B4-BE49-F238E27FC236}">
                <a16:creationId xmlns:a16="http://schemas.microsoft.com/office/drawing/2014/main" id="{7523B73F-6C53-1440-851B-E12977F1A7A9}"/>
              </a:ext>
            </a:extLst>
          </p:cNvPr>
          <p:cNvSpPr txBox="1"/>
          <p:nvPr/>
        </p:nvSpPr>
        <p:spPr>
          <a:xfrm>
            <a:off x="9743020" y="2527019"/>
            <a:ext cx="223651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100"/>
              <a:t>num2 ≠ num2 -&gt; Player 2 is drinking</a:t>
            </a:r>
          </a:p>
        </p:txBody>
      </p:sp>
      <p:sp>
        <p:nvSpPr>
          <p:cNvPr id="115" name="Textfeld 114">
            <a:extLst>
              <a:ext uri="{FF2B5EF4-FFF2-40B4-BE49-F238E27FC236}">
                <a16:creationId xmlns:a16="http://schemas.microsoft.com/office/drawing/2014/main" id="{9F4174D3-107D-5345-9DAB-89C87DEC2CA5}"/>
              </a:ext>
            </a:extLst>
          </p:cNvPr>
          <p:cNvSpPr txBox="1"/>
          <p:nvPr/>
        </p:nvSpPr>
        <p:spPr>
          <a:xfrm>
            <a:off x="8893525" y="5262076"/>
            <a:ext cx="5469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num3</a:t>
            </a:r>
          </a:p>
        </p:txBody>
      </p:sp>
      <p:sp>
        <p:nvSpPr>
          <p:cNvPr id="69" name="Textfeld 68">
            <a:extLst>
              <a:ext uri="{FF2B5EF4-FFF2-40B4-BE49-F238E27FC236}">
                <a16:creationId xmlns:a16="http://schemas.microsoft.com/office/drawing/2014/main" id="{43786640-762F-254E-A9C2-6AB97E74E0AE}"/>
              </a:ext>
            </a:extLst>
          </p:cNvPr>
          <p:cNvSpPr txBox="1"/>
          <p:nvPr/>
        </p:nvSpPr>
        <p:spPr>
          <a:xfrm>
            <a:off x="1024808" y="5723741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/>
              <a:t>43</a:t>
            </a:r>
          </a:p>
        </p:txBody>
      </p:sp>
      <p:sp>
        <p:nvSpPr>
          <p:cNvPr id="70" name="Textfeld 69">
            <a:extLst>
              <a:ext uri="{FF2B5EF4-FFF2-40B4-BE49-F238E27FC236}">
                <a16:creationId xmlns:a16="http://schemas.microsoft.com/office/drawing/2014/main" id="{0B0DD1DD-C96F-D14D-88C9-E7F16E577064}"/>
              </a:ext>
            </a:extLst>
          </p:cNvPr>
          <p:cNvSpPr txBox="1"/>
          <p:nvPr/>
        </p:nvSpPr>
        <p:spPr>
          <a:xfrm>
            <a:off x="1063331" y="5254209"/>
            <a:ext cx="546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/>
              <a:t>take</a:t>
            </a:r>
          </a:p>
          <a:p>
            <a:r>
              <a:rPr lang="en-GB" sz="1200"/>
              <a:t>num1</a:t>
            </a:r>
          </a:p>
        </p:txBody>
      </p:sp>
      <p:sp>
        <p:nvSpPr>
          <p:cNvPr id="71" name="Textfeld 70">
            <a:extLst>
              <a:ext uri="{FF2B5EF4-FFF2-40B4-BE49-F238E27FC236}">
                <a16:creationId xmlns:a16="http://schemas.microsoft.com/office/drawing/2014/main" id="{2354D1F2-9D1E-B74B-9437-F72B85168690}"/>
              </a:ext>
            </a:extLst>
          </p:cNvPr>
          <p:cNvSpPr txBox="1"/>
          <p:nvPr/>
        </p:nvSpPr>
        <p:spPr>
          <a:xfrm>
            <a:off x="4296927" y="5266914"/>
            <a:ext cx="6736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/>
              <a:t>random</a:t>
            </a:r>
          </a:p>
          <a:p>
            <a:r>
              <a:rPr lang="en-GB" sz="1200"/>
              <a:t>num2</a:t>
            </a:r>
          </a:p>
        </p:txBody>
      </p:sp>
      <p:sp>
        <p:nvSpPr>
          <p:cNvPr id="72" name="Textfeld 71">
            <a:extLst>
              <a:ext uri="{FF2B5EF4-FFF2-40B4-BE49-F238E27FC236}">
                <a16:creationId xmlns:a16="http://schemas.microsoft.com/office/drawing/2014/main" id="{4950AFC5-7C82-7340-8834-558F8D64462C}"/>
              </a:ext>
            </a:extLst>
          </p:cNvPr>
          <p:cNvSpPr txBox="1"/>
          <p:nvPr/>
        </p:nvSpPr>
        <p:spPr>
          <a:xfrm>
            <a:off x="5082570" y="5259047"/>
            <a:ext cx="546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/>
              <a:t>take</a:t>
            </a:r>
          </a:p>
          <a:p>
            <a:r>
              <a:rPr lang="en-GB" sz="1200"/>
              <a:t>num3</a:t>
            </a:r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3B1EA8D2-4899-CF4B-8C14-C7B995D38153}"/>
              </a:ext>
            </a:extLst>
          </p:cNvPr>
          <p:cNvSpPr txBox="1"/>
          <p:nvPr/>
        </p:nvSpPr>
        <p:spPr>
          <a:xfrm>
            <a:off x="5052854" y="5738730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/>
              <a:t>53</a:t>
            </a: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4F472C2D-3E9F-F24A-9FAF-8BB861F2A44C}"/>
              </a:ext>
            </a:extLst>
          </p:cNvPr>
          <p:cNvSpPr txBox="1"/>
          <p:nvPr/>
        </p:nvSpPr>
        <p:spPr>
          <a:xfrm>
            <a:off x="8030071" y="5567719"/>
            <a:ext cx="33303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Lying option</a:t>
            </a:r>
            <a:br>
              <a:rPr lang="en-GB" sz="2000" dirty="0"/>
            </a:br>
            <a:r>
              <a:rPr lang="en-GB" sz="2000" dirty="0"/>
              <a:t>=&gt; Player 2 had to take a drink</a:t>
            </a:r>
          </a:p>
        </p:txBody>
      </p:sp>
      <p:pic>
        <p:nvPicPr>
          <p:cNvPr id="75" name="Grafik 74" descr="Würfel">
            <a:extLst>
              <a:ext uri="{FF2B5EF4-FFF2-40B4-BE49-F238E27FC236}">
                <a16:creationId xmlns:a16="http://schemas.microsoft.com/office/drawing/2014/main" id="{5143F3A2-929D-9C43-9B8A-EE9604E0C9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204" y="170992"/>
            <a:ext cx="624548" cy="624548"/>
          </a:xfrm>
          <a:prstGeom prst="rect">
            <a:avLst/>
          </a:prstGeom>
        </p:spPr>
      </p:pic>
      <p:sp>
        <p:nvSpPr>
          <p:cNvPr id="76" name="Rechteck 75">
            <a:extLst>
              <a:ext uri="{FF2B5EF4-FFF2-40B4-BE49-F238E27FC236}">
                <a16:creationId xmlns:a16="http://schemas.microsoft.com/office/drawing/2014/main" id="{6E5C99A3-690B-7C42-B92A-DA5CBE90A6E0}"/>
              </a:ext>
            </a:extLst>
          </p:cNvPr>
          <p:cNvSpPr/>
          <p:nvPr/>
        </p:nvSpPr>
        <p:spPr>
          <a:xfrm>
            <a:off x="806402" y="154971"/>
            <a:ext cx="5038016" cy="65659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40"/>
              </a:lnSpc>
            </a:pPr>
            <a:r>
              <a:rPr lang="de-DE" sz="2000" dirty="0">
                <a:latin typeface="Vidaloka " panose="02000504000000020004" pitchFamily="2" charset="0"/>
              </a:rPr>
              <a:t>Mr. </a:t>
            </a:r>
            <a:br>
              <a:rPr lang="de-DE" sz="2000" dirty="0">
                <a:latin typeface="Vidaloka " panose="02000504000000020004" pitchFamily="2" charset="0"/>
              </a:rPr>
            </a:br>
            <a:r>
              <a:rPr lang="de-DE" sz="2000" dirty="0" err="1">
                <a:latin typeface="Vidaloka " panose="02000504000000020004" pitchFamily="2" charset="0"/>
              </a:rPr>
              <a:t>Mäxchen</a:t>
            </a:r>
            <a:endParaRPr lang="de-DE" sz="2000" dirty="0">
              <a:latin typeface="Vidaloka " panose="02000504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934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6B9C5B6A-823F-FA48-B902-CF9F601BF3DE}"/>
              </a:ext>
            </a:extLst>
          </p:cNvPr>
          <p:cNvSpPr txBox="1"/>
          <p:nvPr/>
        </p:nvSpPr>
        <p:spPr>
          <a:xfrm>
            <a:off x="2580362" y="350729"/>
            <a:ext cx="72400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GAME „Mr. </a:t>
            </a:r>
            <a:r>
              <a:rPr lang="en-GB" sz="2800" dirty="0" err="1"/>
              <a:t>Mäxchen</a:t>
            </a:r>
            <a:r>
              <a:rPr lang="en-GB" sz="2800" dirty="0"/>
              <a:t>“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40BBC51-FC5C-3949-AACE-79CC900DC506}"/>
              </a:ext>
            </a:extLst>
          </p:cNvPr>
          <p:cNvSpPr txBox="1"/>
          <p:nvPr/>
        </p:nvSpPr>
        <p:spPr>
          <a:xfrm>
            <a:off x="989351" y="1049311"/>
            <a:ext cx="1591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To-Do´s: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05E73D3-276E-634D-96B2-8A9636D5E18A}"/>
              </a:ext>
            </a:extLst>
          </p:cNvPr>
          <p:cNvSpPr txBox="1"/>
          <p:nvPr/>
        </p:nvSpPr>
        <p:spPr>
          <a:xfrm>
            <a:off x="989351" y="1594005"/>
            <a:ext cx="9593705" cy="2542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Set up the number order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Random dice outcomes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Order the random numbers of dice in the right outcome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Set up a class with player number (maybe only update the the figures)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lnSpc>
                <a:spcPct val="150000"/>
              </a:lnSpc>
            </a:pPr>
            <a:endParaRPr lang="en-GB" dirty="0"/>
          </a:p>
        </p:txBody>
      </p:sp>
      <p:pic>
        <p:nvPicPr>
          <p:cNvPr id="7" name="Grafik 6" descr="Würfel">
            <a:extLst>
              <a:ext uri="{FF2B5EF4-FFF2-40B4-BE49-F238E27FC236}">
                <a16:creationId xmlns:a16="http://schemas.microsoft.com/office/drawing/2014/main" id="{723DE07D-3A83-9944-8B0B-FBC2BF64A5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204" y="170992"/>
            <a:ext cx="624548" cy="624548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C5A9709-F04D-5543-B5A6-2E9AE51E2134}"/>
              </a:ext>
            </a:extLst>
          </p:cNvPr>
          <p:cNvSpPr/>
          <p:nvPr/>
        </p:nvSpPr>
        <p:spPr>
          <a:xfrm>
            <a:off x="806402" y="154971"/>
            <a:ext cx="5038016" cy="65659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40"/>
              </a:lnSpc>
            </a:pPr>
            <a:r>
              <a:rPr lang="de-DE" sz="2000" dirty="0">
                <a:latin typeface="Vidaloka " panose="02000504000000020004" pitchFamily="2" charset="0"/>
              </a:rPr>
              <a:t>Mr. </a:t>
            </a:r>
            <a:br>
              <a:rPr lang="de-DE" sz="2000" dirty="0">
                <a:latin typeface="Vidaloka " panose="02000504000000020004" pitchFamily="2" charset="0"/>
              </a:rPr>
            </a:br>
            <a:r>
              <a:rPr lang="de-DE" sz="2000" dirty="0" err="1">
                <a:latin typeface="Vidaloka " panose="02000504000000020004" pitchFamily="2" charset="0"/>
              </a:rPr>
              <a:t>Mäxchen</a:t>
            </a:r>
            <a:endParaRPr lang="de-DE" sz="2000" dirty="0">
              <a:latin typeface="Vidaloka " panose="02000504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51426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581</Words>
  <Application>Microsoft Macintosh PowerPoint</Application>
  <PresentationFormat>Breitbild</PresentationFormat>
  <Paragraphs>100</Paragraphs>
  <Slides>9</Slides>
  <Notes>0</Notes>
  <HiddenSlides>2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Vidaloka 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Thomas Schweers</dc:creator>
  <cp:lastModifiedBy>Thomas Schweers</cp:lastModifiedBy>
  <cp:revision>43</cp:revision>
  <dcterms:created xsi:type="dcterms:W3CDTF">2020-10-17T07:11:22Z</dcterms:created>
  <dcterms:modified xsi:type="dcterms:W3CDTF">2020-11-03T13:54:16Z</dcterms:modified>
</cp:coreProperties>
</file>